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_rels/slideMaster1.xml.rels" ContentType="application/vnd.openxmlformats-package.relationships+xml"/>
  <Override PartName="/ppt/theme/theme1.xml" ContentType="application/vnd.openxmlformats-officedocument.theme+xml"/>
  <Override PartName="/ppt/slideLayouts/slideLayout1.xml" ContentType="application/vnd.openxmlformats-officedocument.presentationml.slideLayout+xml"/>
  <Override PartName="/ppt/slideLayouts/slideLayout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_rels/slideLayout9.xml.rels" ContentType="application/vnd.openxmlformats-package.relationships+xml"/>
  <Override PartName="/ppt/slideLayouts/_rels/slideLayout1.xml.rels" ContentType="application/vnd.openxmlformats-package.relationships+xml"/>
  <Override PartName="/ppt/slideLayouts/_rels/slideLayout2.xml.rels" ContentType="application/vnd.openxmlformats-package.relationships+xml"/>
  <Override PartName="/ppt/slideLayouts/_rels/slideLayout3.xml.rels" ContentType="application/vnd.openxmlformats-package.relationships+xml"/>
  <Override PartName="/ppt/slideLayouts/_rels/slideLayout4.xml.rels" ContentType="application/vnd.openxmlformats-package.relationships+xml"/>
  <Override PartName="/ppt/slideLayouts/_rels/slideLayout5.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_rels/presentation.xml.rels" ContentType="application/vnd.openxmlformats-package.relationships+xml"/>
  <Override PartName="/ppt/slides/slide1.xml" ContentType="application/vnd.openxmlformats-officedocument.presentationml.slide+xml"/>
  <Override PartName="/ppt/slides/slide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_rels/slide9.xml.rels" ContentType="application/vnd.openxmlformats-package.relationships+xml"/>
  <Override PartName="/ppt/slides/_rels/slide1.xml.rels" ContentType="application/vnd.openxmlformats-package.relationships+xml"/>
  <Override PartName="/ppt/slides/_rels/slide2.xml.rels" ContentType="application/vnd.openxmlformats-package.relationships+xml"/>
  <Override PartName="/ppt/slides/_rels/slide3.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6.xml.rels" ContentType="application/vnd.openxmlformats-package.relationships+xml"/>
  <Override PartName="/ppt/slides/_rels/slide7.xml.rels" ContentType="application/vnd.openxmlformats-package.relationships+xml"/>
  <Override PartName="/ppt/slides/_rels/slide8.xml.rels" ContentType="application/vnd.openxmlformats-package.relationships+xml"/>
  <Override PartName="/ppt/slides/_rels/slide10.xml.rels" ContentType="application/vnd.openxmlformats-package.relationships+xml"/>
  <Override PartName="/ppt/slides/_rels/slide11.xml.rels" ContentType="application/vnd.openxmlformats-package.relationships+xml"/>
  <Override PartName="/ppt/slides/_rels/slide12.xml.rels" ContentType="application/vnd.openxmlformats-package.relationships+xml"/>
  <Override PartName="/ppt/slides/_rels/slide13.xml.rels" ContentType="application/vnd.openxmlformats-package.relationships+xml"/>
  <Override PartName="/ppt/slides/_rels/slide14.xml.rels" ContentType="application/vnd.openxmlformats-package.relationships+xml"/>
  <Override PartName="/ppt/slides/_rels/slide15.xml.rels" ContentType="application/vnd.openxmlformats-package.relationships+xml"/>
  <Override PartName="/ppt/slides/_rels/slide16.xml.rels" ContentType="application/vnd.openxmlformats-package.relationships+xml"/>
  <Override PartName="/ppt/slides/_rels/slide17.xml.rels" ContentType="application/vnd.openxmlformats-package.relationships+xml"/>
  <Override PartName="/ppt/media/image1.jpeg" ContentType="image/jpeg"/>
  <Override PartName="/ppt/media/image9.jpeg" ContentType="image/jpeg"/>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media/image7.jpeg" ContentType="image/jpeg"/>
  <Override PartName="/ppt/media/image8.jpeg" ContentType="image/jpeg"/>
  <Override PartName="/ppt/media/image10.jpeg" ContentType="image/jpeg"/>
  <Override PartName="/ppt/media/image11.jpeg" ContentType="image/jpeg"/>
  <Override PartName="/ppt/media/image12.png" ContentType="image/png"/>
  <Override PartName="/ppt/media/image13.jpeg" ContentType="image/jpeg"/>
  <Override PartName="/ppt/media/image14.jpeg" ContentType="image/jpeg"/>
  <Override PartName="/ppt/media/image15.jpeg" ContentType="image/jpeg"/>
  <Override PartName="/ppt/media/image16.jpeg" ContentType="image/jpeg"/>
</Types>
</file>

<file path=_rels/.rels><?xml version="1.0" encoding="UTF-8"?>
<Relationships xmlns="http://schemas.openxmlformats.org/package/2006/relationships"><Relationship Id="rId1" Type="http://schemas.openxmlformats.org/officedocument/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Lst>
  <p:sldSz cx="10080625" cy="5670550"/>
  <p:notesSz cx="7772400" cy="10058400"/>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5" name="PlaceHolder 1"/>
          <p:cNvSpPr>
            <a:spLocks noGrp="1"/>
          </p:cNvSpPr>
          <p:nvPr>
            <p:ph type="title"/>
          </p:nvPr>
        </p:nvSpPr>
        <p:spPr>
          <a:xfrm>
            <a:off x="503280" y="225360"/>
            <a:ext cx="9067680" cy="943200"/>
          </a:xfrm>
          <a:prstGeom prst="rect">
            <a:avLst/>
          </a:prstGeom>
        </p:spPr>
        <p:txBody>
          <a:bodyPr lIns="0" rIns="0" tIns="0" bIns="0" anchor="ctr">
            <a:spAutoFit/>
          </a:bodyPr>
          <a:p>
            <a:pPr algn="ctr"/>
            <a:endParaRPr b="0" lang="en-GB" sz="4400" spc="-1" strike="noStrike">
              <a:solidFill>
                <a:srgbClr val="000000"/>
              </a:solidFill>
              <a:latin typeface="Arial"/>
            </a:endParaRPr>
          </a:p>
        </p:txBody>
      </p:sp>
      <p:sp>
        <p:nvSpPr>
          <p:cNvPr id="6" name="PlaceHolder 2"/>
          <p:cNvSpPr>
            <a:spLocks noGrp="1"/>
          </p:cNvSpPr>
          <p:nvPr>
            <p:ph type="subTitle"/>
          </p:nvPr>
        </p:nvSpPr>
        <p:spPr>
          <a:xfrm>
            <a:off x="503280" y="1325520"/>
            <a:ext cx="9067680" cy="3284640"/>
          </a:xfrm>
          <a:prstGeom prst="rect">
            <a:avLst/>
          </a:prstGeom>
        </p:spPr>
        <p:txBody>
          <a:bodyPr lIns="0" rIns="0" tIns="0" bIns="0" anchor="ctr">
            <a:spAutoFit/>
          </a:bodyPr>
          <a:p>
            <a:pPr marL="342720" indent="-342720" algn="ctr"/>
            <a:endParaRPr b="0" lang="en-GB" sz="3200" spc="-1" strike="noStrike">
              <a:solidFill>
                <a:srgbClr val="000000"/>
              </a:solidFill>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7" name="PlaceHolder 1"/>
          <p:cNvSpPr>
            <a:spLocks noGrp="1"/>
          </p:cNvSpPr>
          <p:nvPr>
            <p:ph type="title"/>
          </p:nvPr>
        </p:nvSpPr>
        <p:spPr>
          <a:xfrm>
            <a:off x="503280" y="225360"/>
            <a:ext cx="9067680" cy="943200"/>
          </a:xfrm>
          <a:prstGeom prst="rect">
            <a:avLst/>
          </a:prstGeom>
        </p:spPr>
        <p:txBody>
          <a:bodyPr lIns="0" rIns="0" tIns="0" bIns="0" anchor="ctr">
            <a:spAutoFit/>
          </a:bodyPr>
          <a:p>
            <a:pPr algn="ctr"/>
            <a:endParaRPr b="0" lang="en-GB" sz="4400" spc="-1" strike="noStrike">
              <a:solidFill>
                <a:srgbClr val="000000"/>
              </a:solidFill>
              <a:latin typeface="Arial"/>
            </a:endParaRPr>
          </a:p>
        </p:txBody>
      </p:sp>
      <p:sp>
        <p:nvSpPr>
          <p:cNvPr id="8" name="PlaceHolder 2"/>
          <p:cNvSpPr>
            <a:spLocks noGrp="1"/>
          </p:cNvSpPr>
          <p:nvPr>
            <p:ph type="body"/>
          </p:nvPr>
        </p:nvSpPr>
        <p:spPr>
          <a:xfrm>
            <a:off x="503280" y="1325520"/>
            <a:ext cx="9067680" cy="3284640"/>
          </a:xfrm>
          <a:prstGeom prst="rect">
            <a:avLst/>
          </a:prstGeom>
        </p:spPr>
        <p:txBody>
          <a:bodyPr lIns="0" rIns="0" tIns="28440" bIns="0">
            <a:normAutofit/>
          </a:bodyPr>
          <a:p>
            <a:endParaRPr b="0" lang="en-GB" sz="3200" spc="-1" strike="noStrike">
              <a:solidFill>
                <a:srgbClr val="000000"/>
              </a:solidFill>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 name="PlaceHolder 1"/>
          <p:cNvSpPr>
            <a:spLocks noGrp="1"/>
          </p:cNvSpPr>
          <p:nvPr>
            <p:ph type="title"/>
          </p:nvPr>
        </p:nvSpPr>
        <p:spPr>
          <a:xfrm>
            <a:off x="503280" y="225360"/>
            <a:ext cx="9067680" cy="943200"/>
          </a:xfrm>
          <a:prstGeom prst="rect">
            <a:avLst/>
          </a:prstGeom>
        </p:spPr>
        <p:txBody>
          <a:bodyPr lIns="0" rIns="0" tIns="0" bIns="0" anchor="ctr">
            <a:spAutoFit/>
          </a:bodyPr>
          <a:p>
            <a:pPr algn="ctr"/>
            <a:endParaRPr b="0" lang="en-GB" sz="4400" spc="-1" strike="noStrike">
              <a:solidFill>
                <a:srgbClr val="000000"/>
              </a:solidFill>
              <a:latin typeface="Arial"/>
            </a:endParaRPr>
          </a:p>
        </p:txBody>
      </p:sp>
      <p:sp>
        <p:nvSpPr>
          <p:cNvPr id="10" name="PlaceHolder 2"/>
          <p:cNvSpPr>
            <a:spLocks noGrp="1"/>
          </p:cNvSpPr>
          <p:nvPr>
            <p:ph type="body"/>
          </p:nvPr>
        </p:nvSpPr>
        <p:spPr>
          <a:xfrm>
            <a:off x="503280" y="1325520"/>
            <a:ext cx="4424760" cy="3284640"/>
          </a:xfrm>
          <a:prstGeom prst="rect">
            <a:avLst/>
          </a:prstGeom>
        </p:spPr>
        <p:txBody>
          <a:bodyPr lIns="0" rIns="0" tIns="28440" bIns="0">
            <a:normAutofit/>
          </a:bodyPr>
          <a:p>
            <a:endParaRPr b="0" lang="en-GB" sz="3200" spc="-1" strike="noStrike">
              <a:solidFill>
                <a:srgbClr val="000000"/>
              </a:solidFill>
              <a:latin typeface="Arial"/>
            </a:endParaRPr>
          </a:p>
        </p:txBody>
      </p:sp>
      <p:sp>
        <p:nvSpPr>
          <p:cNvPr id="11" name="PlaceHolder 3"/>
          <p:cNvSpPr>
            <a:spLocks noGrp="1"/>
          </p:cNvSpPr>
          <p:nvPr>
            <p:ph type="body"/>
          </p:nvPr>
        </p:nvSpPr>
        <p:spPr>
          <a:xfrm>
            <a:off x="5149800" y="1325520"/>
            <a:ext cx="4424760" cy="3284640"/>
          </a:xfrm>
          <a:prstGeom prst="rect">
            <a:avLst/>
          </a:prstGeom>
        </p:spPr>
        <p:txBody>
          <a:bodyPr lIns="0" rIns="0" tIns="28440" bIns="0">
            <a:normAutofit/>
          </a:bodyPr>
          <a:p>
            <a:endParaRPr b="0" lang="en-GB" sz="3200" spc="-1" strike="noStrike">
              <a:solidFill>
                <a:srgbClr val="000000"/>
              </a:solidFill>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2" name="PlaceHolder 1"/>
          <p:cNvSpPr>
            <a:spLocks noGrp="1"/>
          </p:cNvSpPr>
          <p:nvPr>
            <p:ph type="title"/>
          </p:nvPr>
        </p:nvSpPr>
        <p:spPr>
          <a:xfrm>
            <a:off x="503280" y="225360"/>
            <a:ext cx="9067680" cy="943200"/>
          </a:xfrm>
          <a:prstGeom prst="rect">
            <a:avLst/>
          </a:prstGeom>
        </p:spPr>
        <p:txBody>
          <a:bodyPr lIns="0" rIns="0" tIns="0" bIns="0" anchor="ctr">
            <a:spAutoFit/>
          </a:bodyPr>
          <a:p>
            <a:pPr algn="ctr"/>
            <a:endParaRPr b="0" lang="en-GB" sz="4400" spc="-1" strike="noStrike">
              <a:solidFill>
                <a:srgbClr val="000000"/>
              </a:solidFill>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3" name="PlaceHolder 1"/>
          <p:cNvSpPr>
            <a:spLocks noGrp="1"/>
          </p:cNvSpPr>
          <p:nvPr>
            <p:ph type="subTitle"/>
          </p:nvPr>
        </p:nvSpPr>
        <p:spPr>
          <a:xfrm>
            <a:off x="503280" y="225360"/>
            <a:ext cx="9067680" cy="4373280"/>
          </a:xfrm>
          <a:prstGeom prst="rect">
            <a:avLst/>
          </a:prstGeom>
        </p:spPr>
        <p:txBody>
          <a:bodyPr lIns="0" rIns="0" tIns="0" bIns="0" anchor="ctr">
            <a:spAutoFit/>
          </a:bodyPr>
          <a:p>
            <a:pPr marL="342720" indent="-342720" algn="ctr"/>
            <a:endParaRPr b="0" lang="en-GB" sz="3200" spc="-1" strike="noStrike">
              <a:solidFill>
                <a:srgbClr val="000000"/>
              </a:solidFill>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4" name="PlaceHolder 1"/>
          <p:cNvSpPr>
            <a:spLocks noGrp="1"/>
          </p:cNvSpPr>
          <p:nvPr>
            <p:ph type="title"/>
          </p:nvPr>
        </p:nvSpPr>
        <p:spPr>
          <a:xfrm>
            <a:off x="503280" y="225360"/>
            <a:ext cx="9067680" cy="943200"/>
          </a:xfrm>
          <a:prstGeom prst="rect">
            <a:avLst/>
          </a:prstGeom>
        </p:spPr>
        <p:txBody>
          <a:bodyPr lIns="0" rIns="0" tIns="0" bIns="0" anchor="ctr">
            <a:spAutoFit/>
          </a:bodyPr>
          <a:p>
            <a:pPr algn="ctr"/>
            <a:endParaRPr b="0" lang="en-GB" sz="4400" spc="-1" strike="noStrike">
              <a:solidFill>
                <a:srgbClr val="000000"/>
              </a:solidFill>
              <a:latin typeface="Arial"/>
            </a:endParaRPr>
          </a:p>
        </p:txBody>
      </p:sp>
      <p:sp>
        <p:nvSpPr>
          <p:cNvPr id="15" name="PlaceHolder 2"/>
          <p:cNvSpPr>
            <a:spLocks noGrp="1"/>
          </p:cNvSpPr>
          <p:nvPr>
            <p:ph type="body"/>
          </p:nvPr>
        </p:nvSpPr>
        <p:spPr>
          <a:xfrm>
            <a:off x="503280" y="1325520"/>
            <a:ext cx="4424760" cy="1566720"/>
          </a:xfrm>
          <a:prstGeom prst="rect">
            <a:avLst/>
          </a:prstGeom>
        </p:spPr>
        <p:txBody>
          <a:bodyPr lIns="0" rIns="0" tIns="28440" bIns="0">
            <a:normAutofit/>
          </a:bodyPr>
          <a:p>
            <a:endParaRPr b="0" lang="en-GB" sz="3200" spc="-1" strike="noStrike">
              <a:solidFill>
                <a:srgbClr val="000000"/>
              </a:solidFill>
              <a:latin typeface="Arial"/>
            </a:endParaRPr>
          </a:p>
        </p:txBody>
      </p:sp>
      <p:sp>
        <p:nvSpPr>
          <p:cNvPr id="16" name="PlaceHolder 3"/>
          <p:cNvSpPr>
            <a:spLocks noGrp="1"/>
          </p:cNvSpPr>
          <p:nvPr>
            <p:ph type="body"/>
          </p:nvPr>
        </p:nvSpPr>
        <p:spPr>
          <a:xfrm>
            <a:off x="5149800" y="1325520"/>
            <a:ext cx="4424760" cy="3284640"/>
          </a:xfrm>
          <a:prstGeom prst="rect">
            <a:avLst/>
          </a:prstGeom>
        </p:spPr>
        <p:txBody>
          <a:bodyPr lIns="0" rIns="0" tIns="28440" bIns="0">
            <a:normAutofit/>
          </a:bodyPr>
          <a:p>
            <a:endParaRPr b="0" lang="en-GB" sz="3200" spc="-1" strike="noStrike">
              <a:solidFill>
                <a:srgbClr val="000000"/>
              </a:solidFill>
              <a:latin typeface="Arial"/>
            </a:endParaRPr>
          </a:p>
        </p:txBody>
      </p:sp>
      <p:sp>
        <p:nvSpPr>
          <p:cNvPr id="17" name="PlaceHolder 4"/>
          <p:cNvSpPr>
            <a:spLocks noGrp="1"/>
          </p:cNvSpPr>
          <p:nvPr>
            <p:ph type="body"/>
          </p:nvPr>
        </p:nvSpPr>
        <p:spPr>
          <a:xfrm>
            <a:off x="503280" y="3041640"/>
            <a:ext cx="4424760" cy="1566720"/>
          </a:xfrm>
          <a:prstGeom prst="rect">
            <a:avLst/>
          </a:prstGeom>
        </p:spPr>
        <p:txBody>
          <a:bodyPr lIns="0" rIns="0" tIns="28440" bIns="0">
            <a:normAutofit/>
          </a:bodyPr>
          <a:p>
            <a:endParaRPr b="0" lang="en-GB" sz="3200" spc="-1" strike="noStrike">
              <a:solidFill>
                <a:srgbClr val="000000"/>
              </a:solidFill>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8" name="PlaceHolder 1"/>
          <p:cNvSpPr>
            <a:spLocks noGrp="1"/>
          </p:cNvSpPr>
          <p:nvPr>
            <p:ph type="title"/>
          </p:nvPr>
        </p:nvSpPr>
        <p:spPr>
          <a:xfrm>
            <a:off x="503280" y="225360"/>
            <a:ext cx="9067680" cy="943200"/>
          </a:xfrm>
          <a:prstGeom prst="rect">
            <a:avLst/>
          </a:prstGeom>
        </p:spPr>
        <p:txBody>
          <a:bodyPr lIns="0" rIns="0" tIns="0" bIns="0" anchor="ctr">
            <a:spAutoFit/>
          </a:bodyPr>
          <a:p>
            <a:pPr algn="ctr"/>
            <a:endParaRPr b="0" lang="en-GB" sz="4400" spc="-1" strike="noStrike">
              <a:solidFill>
                <a:srgbClr val="000000"/>
              </a:solidFill>
              <a:latin typeface="Arial"/>
            </a:endParaRPr>
          </a:p>
        </p:txBody>
      </p:sp>
      <p:sp>
        <p:nvSpPr>
          <p:cNvPr id="19" name="PlaceHolder 2"/>
          <p:cNvSpPr>
            <a:spLocks noGrp="1"/>
          </p:cNvSpPr>
          <p:nvPr>
            <p:ph type="body"/>
          </p:nvPr>
        </p:nvSpPr>
        <p:spPr>
          <a:xfrm>
            <a:off x="503280" y="1325520"/>
            <a:ext cx="4424760" cy="3284640"/>
          </a:xfrm>
          <a:prstGeom prst="rect">
            <a:avLst/>
          </a:prstGeom>
        </p:spPr>
        <p:txBody>
          <a:bodyPr lIns="0" rIns="0" tIns="28440" bIns="0">
            <a:normAutofit/>
          </a:bodyPr>
          <a:p>
            <a:endParaRPr b="0" lang="en-GB" sz="3200" spc="-1" strike="noStrike">
              <a:solidFill>
                <a:srgbClr val="000000"/>
              </a:solidFill>
              <a:latin typeface="Arial"/>
            </a:endParaRPr>
          </a:p>
        </p:txBody>
      </p:sp>
      <p:sp>
        <p:nvSpPr>
          <p:cNvPr id="20" name="PlaceHolder 3"/>
          <p:cNvSpPr>
            <a:spLocks noGrp="1"/>
          </p:cNvSpPr>
          <p:nvPr>
            <p:ph type="body"/>
          </p:nvPr>
        </p:nvSpPr>
        <p:spPr>
          <a:xfrm>
            <a:off x="5149800" y="1325520"/>
            <a:ext cx="4424760" cy="1566720"/>
          </a:xfrm>
          <a:prstGeom prst="rect">
            <a:avLst/>
          </a:prstGeom>
        </p:spPr>
        <p:txBody>
          <a:bodyPr lIns="0" rIns="0" tIns="28440" bIns="0">
            <a:normAutofit/>
          </a:bodyPr>
          <a:p>
            <a:endParaRPr b="0" lang="en-GB" sz="3200" spc="-1" strike="noStrike">
              <a:solidFill>
                <a:srgbClr val="000000"/>
              </a:solidFill>
              <a:latin typeface="Arial"/>
            </a:endParaRPr>
          </a:p>
        </p:txBody>
      </p:sp>
      <p:sp>
        <p:nvSpPr>
          <p:cNvPr id="21" name="PlaceHolder 4"/>
          <p:cNvSpPr>
            <a:spLocks noGrp="1"/>
          </p:cNvSpPr>
          <p:nvPr>
            <p:ph type="body"/>
          </p:nvPr>
        </p:nvSpPr>
        <p:spPr>
          <a:xfrm>
            <a:off x="5149800" y="3041640"/>
            <a:ext cx="4424760" cy="1566720"/>
          </a:xfrm>
          <a:prstGeom prst="rect">
            <a:avLst/>
          </a:prstGeom>
        </p:spPr>
        <p:txBody>
          <a:bodyPr lIns="0" rIns="0" tIns="28440" bIns="0">
            <a:normAutofit/>
          </a:bodyPr>
          <a:p>
            <a:endParaRPr b="0" lang="en-GB" sz="3200" spc="-1" strike="noStrike">
              <a:solidFill>
                <a:srgbClr val="000000"/>
              </a:solidFill>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2" name="PlaceHolder 1"/>
          <p:cNvSpPr>
            <a:spLocks noGrp="1"/>
          </p:cNvSpPr>
          <p:nvPr>
            <p:ph type="title"/>
          </p:nvPr>
        </p:nvSpPr>
        <p:spPr>
          <a:xfrm>
            <a:off x="503280" y="225360"/>
            <a:ext cx="9067680" cy="943200"/>
          </a:xfrm>
          <a:prstGeom prst="rect">
            <a:avLst/>
          </a:prstGeom>
        </p:spPr>
        <p:txBody>
          <a:bodyPr lIns="0" rIns="0" tIns="0" bIns="0" anchor="ctr">
            <a:spAutoFit/>
          </a:bodyPr>
          <a:p>
            <a:pPr algn="ctr"/>
            <a:endParaRPr b="0" lang="en-GB" sz="4400" spc="-1" strike="noStrike">
              <a:solidFill>
                <a:srgbClr val="000000"/>
              </a:solidFill>
              <a:latin typeface="Arial"/>
            </a:endParaRPr>
          </a:p>
        </p:txBody>
      </p:sp>
      <p:sp>
        <p:nvSpPr>
          <p:cNvPr id="23" name="PlaceHolder 2"/>
          <p:cNvSpPr>
            <a:spLocks noGrp="1"/>
          </p:cNvSpPr>
          <p:nvPr>
            <p:ph type="body"/>
          </p:nvPr>
        </p:nvSpPr>
        <p:spPr>
          <a:xfrm>
            <a:off x="503280" y="1325520"/>
            <a:ext cx="4424760" cy="1566720"/>
          </a:xfrm>
          <a:prstGeom prst="rect">
            <a:avLst/>
          </a:prstGeom>
        </p:spPr>
        <p:txBody>
          <a:bodyPr lIns="0" rIns="0" tIns="28440" bIns="0">
            <a:normAutofit/>
          </a:bodyPr>
          <a:p>
            <a:endParaRPr b="0" lang="en-GB" sz="3200" spc="-1" strike="noStrike">
              <a:solidFill>
                <a:srgbClr val="000000"/>
              </a:solidFill>
              <a:latin typeface="Arial"/>
            </a:endParaRPr>
          </a:p>
        </p:txBody>
      </p:sp>
      <p:sp>
        <p:nvSpPr>
          <p:cNvPr id="24" name="PlaceHolder 3"/>
          <p:cNvSpPr>
            <a:spLocks noGrp="1"/>
          </p:cNvSpPr>
          <p:nvPr>
            <p:ph type="body"/>
          </p:nvPr>
        </p:nvSpPr>
        <p:spPr>
          <a:xfrm>
            <a:off x="5149800" y="1325520"/>
            <a:ext cx="4424760" cy="1566720"/>
          </a:xfrm>
          <a:prstGeom prst="rect">
            <a:avLst/>
          </a:prstGeom>
        </p:spPr>
        <p:txBody>
          <a:bodyPr lIns="0" rIns="0" tIns="28440" bIns="0">
            <a:normAutofit/>
          </a:bodyPr>
          <a:p>
            <a:endParaRPr b="0" lang="en-GB" sz="3200" spc="-1" strike="noStrike">
              <a:solidFill>
                <a:srgbClr val="000000"/>
              </a:solidFill>
              <a:latin typeface="Arial"/>
            </a:endParaRPr>
          </a:p>
        </p:txBody>
      </p:sp>
      <p:sp>
        <p:nvSpPr>
          <p:cNvPr id="25" name="PlaceHolder 4"/>
          <p:cNvSpPr>
            <a:spLocks noGrp="1"/>
          </p:cNvSpPr>
          <p:nvPr>
            <p:ph type="body"/>
          </p:nvPr>
        </p:nvSpPr>
        <p:spPr>
          <a:xfrm>
            <a:off x="503280" y="3041640"/>
            <a:ext cx="9067680" cy="1566720"/>
          </a:xfrm>
          <a:prstGeom prst="rect">
            <a:avLst/>
          </a:prstGeom>
        </p:spPr>
        <p:txBody>
          <a:bodyPr lIns="0" rIns="0" tIns="28440" bIns="0">
            <a:normAutofit/>
          </a:bodyPr>
          <a:p>
            <a:endParaRPr b="0" lang="en-GB" sz="3200" spc="-1" strike="noStrike">
              <a:solidFill>
                <a:srgbClr val="000000"/>
              </a:solidFill>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503280" y="225360"/>
            <a:ext cx="9067680" cy="943200"/>
          </a:xfrm>
          <a:prstGeom prst="rect">
            <a:avLst/>
          </a:prstGeom>
        </p:spPr>
        <p:txBody>
          <a:bodyPr lIns="0" rIns="0" tIns="0" bIns="0" anchor="ctr">
            <a:spAutoFit/>
          </a:bodyPr>
          <a:p>
            <a:pPr algn="ctr"/>
            <a:endParaRPr b="0" lang="en-GB" sz="4400" spc="-1" strike="noStrike">
              <a:solidFill>
                <a:srgbClr val="000000"/>
              </a:solidFill>
              <a:latin typeface="Arial"/>
            </a:endParaRPr>
          </a:p>
        </p:txBody>
      </p:sp>
      <p:sp>
        <p:nvSpPr>
          <p:cNvPr id="27" name="PlaceHolder 2"/>
          <p:cNvSpPr>
            <a:spLocks noGrp="1"/>
          </p:cNvSpPr>
          <p:nvPr>
            <p:ph type="body"/>
          </p:nvPr>
        </p:nvSpPr>
        <p:spPr>
          <a:xfrm>
            <a:off x="503280" y="1325520"/>
            <a:ext cx="9067680" cy="1566720"/>
          </a:xfrm>
          <a:prstGeom prst="rect">
            <a:avLst/>
          </a:prstGeom>
        </p:spPr>
        <p:txBody>
          <a:bodyPr lIns="0" rIns="0" tIns="28440" bIns="0">
            <a:normAutofit/>
          </a:bodyPr>
          <a:p>
            <a:endParaRPr b="0" lang="en-GB" sz="3200" spc="-1" strike="noStrike">
              <a:solidFill>
                <a:srgbClr val="000000"/>
              </a:solidFill>
              <a:latin typeface="Arial"/>
            </a:endParaRPr>
          </a:p>
        </p:txBody>
      </p:sp>
      <p:sp>
        <p:nvSpPr>
          <p:cNvPr id="28" name="PlaceHolder 3"/>
          <p:cNvSpPr>
            <a:spLocks noGrp="1"/>
          </p:cNvSpPr>
          <p:nvPr>
            <p:ph type="body"/>
          </p:nvPr>
        </p:nvSpPr>
        <p:spPr>
          <a:xfrm>
            <a:off x="503280" y="3041640"/>
            <a:ext cx="9067680" cy="1566720"/>
          </a:xfrm>
          <a:prstGeom prst="rect">
            <a:avLst/>
          </a:prstGeom>
        </p:spPr>
        <p:txBody>
          <a:bodyPr lIns="0" rIns="0" tIns="28440" bIns="0">
            <a:normAutofit/>
          </a:bodyPr>
          <a:p>
            <a:endParaRPr b="0" lang="en-GB" sz="3200" spc="-1" strike="noStrike">
              <a:solidFill>
                <a:srgbClr val="000000"/>
              </a:solidFill>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9" name="PlaceHolder 1"/>
          <p:cNvSpPr>
            <a:spLocks noGrp="1"/>
          </p:cNvSpPr>
          <p:nvPr>
            <p:ph type="title"/>
          </p:nvPr>
        </p:nvSpPr>
        <p:spPr>
          <a:xfrm>
            <a:off x="503280" y="225360"/>
            <a:ext cx="9067680" cy="943200"/>
          </a:xfrm>
          <a:prstGeom prst="rect">
            <a:avLst/>
          </a:prstGeom>
        </p:spPr>
        <p:txBody>
          <a:bodyPr lIns="0" rIns="0" tIns="0" bIns="0" anchor="ctr">
            <a:spAutoFit/>
          </a:bodyPr>
          <a:p>
            <a:pPr algn="ctr"/>
            <a:endParaRPr b="0" lang="en-GB" sz="4400" spc="-1" strike="noStrike">
              <a:solidFill>
                <a:srgbClr val="000000"/>
              </a:solidFill>
              <a:latin typeface="Arial"/>
            </a:endParaRPr>
          </a:p>
        </p:txBody>
      </p:sp>
      <p:sp>
        <p:nvSpPr>
          <p:cNvPr id="30" name="PlaceHolder 2"/>
          <p:cNvSpPr>
            <a:spLocks noGrp="1"/>
          </p:cNvSpPr>
          <p:nvPr>
            <p:ph type="body"/>
          </p:nvPr>
        </p:nvSpPr>
        <p:spPr>
          <a:xfrm>
            <a:off x="503280" y="1325520"/>
            <a:ext cx="4424760" cy="1566720"/>
          </a:xfrm>
          <a:prstGeom prst="rect">
            <a:avLst/>
          </a:prstGeom>
        </p:spPr>
        <p:txBody>
          <a:bodyPr lIns="0" rIns="0" tIns="28440" bIns="0">
            <a:normAutofit/>
          </a:bodyPr>
          <a:p>
            <a:endParaRPr b="0" lang="en-GB" sz="3200" spc="-1" strike="noStrike">
              <a:solidFill>
                <a:srgbClr val="000000"/>
              </a:solidFill>
              <a:latin typeface="Arial"/>
            </a:endParaRPr>
          </a:p>
        </p:txBody>
      </p:sp>
      <p:sp>
        <p:nvSpPr>
          <p:cNvPr id="31" name="PlaceHolder 3"/>
          <p:cNvSpPr>
            <a:spLocks noGrp="1"/>
          </p:cNvSpPr>
          <p:nvPr>
            <p:ph type="body"/>
          </p:nvPr>
        </p:nvSpPr>
        <p:spPr>
          <a:xfrm>
            <a:off x="5149800" y="1325520"/>
            <a:ext cx="4424760" cy="1566720"/>
          </a:xfrm>
          <a:prstGeom prst="rect">
            <a:avLst/>
          </a:prstGeom>
        </p:spPr>
        <p:txBody>
          <a:bodyPr lIns="0" rIns="0" tIns="28440" bIns="0">
            <a:normAutofit/>
          </a:bodyPr>
          <a:p>
            <a:endParaRPr b="0" lang="en-GB" sz="3200" spc="-1" strike="noStrike">
              <a:solidFill>
                <a:srgbClr val="000000"/>
              </a:solidFill>
              <a:latin typeface="Arial"/>
            </a:endParaRPr>
          </a:p>
        </p:txBody>
      </p:sp>
      <p:sp>
        <p:nvSpPr>
          <p:cNvPr id="32" name="PlaceHolder 4"/>
          <p:cNvSpPr>
            <a:spLocks noGrp="1"/>
          </p:cNvSpPr>
          <p:nvPr>
            <p:ph type="body"/>
          </p:nvPr>
        </p:nvSpPr>
        <p:spPr>
          <a:xfrm>
            <a:off x="503280" y="3041640"/>
            <a:ext cx="4424760" cy="1566720"/>
          </a:xfrm>
          <a:prstGeom prst="rect">
            <a:avLst/>
          </a:prstGeom>
        </p:spPr>
        <p:txBody>
          <a:bodyPr lIns="0" rIns="0" tIns="28440" bIns="0">
            <a:normAutofit/>
          </a:bodyPr>
          <a:p>
            <a:endParaRPr b="0" lang="en-GB" sz="3200" spc="-1" strike="noStrike">
              <a:solidFill>
                <a:srgbClr val="000000"/>
              </a:solidFill>
              <a:latin typeface="Arial"/>
            </a:endParaRPr>
          </a:p>
        </p:txBody>
      </p:sp>
      <p:sp>
        <p:nvSpPr>
          <p:cNvPr id="33" name="PlaceHolder 5"/>
          <p:cNvSpPr>
            <a:spLocks noGrp="1"/>
          </p:cNvSpPr>
          <p:nvPr>
            <p:ph type="body"/>
          </p:nvPr>
        </p:nvSpPr>
        <p:spPr>
          <a:xfrm>
            <a:off x="5149800" y="3041640"/>
            <a:ext cx="4424760" cy="1566720"/>
          </a:xfrm>
          <a:prstGeom prst="rect">
            <a:avLst/>
          </a:prstGeom>
        </p:spPr>
        <p:txBody>
          <a:bodyPr lIns="0" rIns="0" tIns="28440" bIns="0">
            <a:normAutofit/>
          </a:bodyPr>
          <a:p>
            <a:endParaRPr b="0" lang="en-GB" sz="3200" spc="-1" strike="noStrike">
              <a:solidFill>
                <a:srgbClr val="000000"/>
              </a:solidFill>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4" name="PlaceHolder 1"/>
          <p:cNvSpPr>
            <a:spLocks noGrp="1"/>
          </p:cNvSpPr>
          <p:nvPr>
            <p:ph type="title"/>
          </p:nvPr>
        </p:nvSpPr>
        <p:spPr>
          <a:xfrm>
            <a:off x="503280" y="225360"/>
            <a:ext cx="9067680" cy="943200"/>
          </a:xfrm>
          <a:prstGeom prst="rect">
            <a:avLst/>
          </a:prstGeom>
        </p:spPr>
        <p:txBody>
          <a:bodyPr lIns="0" rIns="0" tIns="0" bIns="0" anchor="ctr">
            <a:spAutoFit/>
          </a:bodyPr>
          <a:p>
            <a:pPr algn="ctr"/>
            <a:endParaRPr b="0" lang="en-GB" sz="4400" spc="-1" strike="noStrike">
              <a:solidFill>
                <a:srgbClr val="000000"/>
              </a:solidFill>
              <a:latin typeface="Arial"/>
            </a:endParaRPr>
          </a:p>
        </p:txBody>
      </p:sp>
      <p:sp>
        <p:nvSpPr>
          <p:cNvPr id="35" name="PlaceHolder 2"/>
          <p:cNvSpPr>
            <a:spLocks noGrp="1"/>
          </p:cNvSpPr>
          <p:nvPr>
            <p:ph type="body"/>
          </p:nvPr>
        </p:nvSpPr>
        <p:spPr>
          <a:xfrm>
            <a:off x="503280" y="1325520"/>
            <a:ext cx="2919600" cy="1566720"/>
          </a:xfrm>
          <a:prstGeom prst="rect">
            <a:avLst/>
          </a:prstGeom>
        </p:spPr>
        <p:txBody>
          <a:bodyPr lIns="0" rIns="0" tIns="28440" bIns="0">
            <a:normAutofit/>
          </a:bodyPr>
          <a:p>
            <a:endParaRPr b="0" lang="en-GB" sz="3200" spc="-1" strike="noStrike">
              <a:solidFill>
                <a:srgbClr val="000000"/>
              </a:solidFill>
              <a:latin typeface="Arial"/>
            </a:endParaRPr>
          </a:p>
        </p:txBody>
      </p:sp>
      <p:sp>
        <p:nvSpPr>
          <p:cNvPr id="36" name="PlaceHolder 3"/>
          <p:cNvSpPr>
            <a:spLocks noGrp="1"/>
          </p:cNvSpPr>
          <p:nvPr>
            <p:ph type="body"/>
          </p:nvPr>
        </p:nvSpPr>
        <p:spPr>
          <a:xfrm>
            <a:off x="3569400" y="1325520"/>
            <a:ext cx="2919600" cy="1566720"/>
          </a:xfrm>
          <a:prstGeom prst="rect">
            <a:avLst/>
          </a:prstGeom>
        </p:spPr>
        <p:txBody>
          <a:bodyPr lIns="0" rIns="0" tIns="28440" bIns="0">
            <a:normAutofit/>
          </a:bodyPr>
          <a:p>
            <a:endParaRPr b="0" lang="en-GB" sz="3200" spc="-1" strike="noStrike">
              <a:solidFill>
                <a:srgbClr val="000000"/>
              </a:solidFill>
              <a:latin typeface="Arial"/>
            </a:endParaRPr>
          </a:p>
        </p:txBody>
      </p:sp>
      <p:sp>
        <p:nvSpPr>
          <p:cNvPr id="37" name="PlaceHolder 4"/>
          <p:cNvSpPr>
            <a:spLocks noGrp="1"/>
          </p:cNvSpPr>
          <p:nvPr>
            <p:ph type="body"/>
          </p:nvPr>
        </p:nvSpPr>
        <p:spPr>
          <a:xfrm>
            <a:off x="6635160" y="1325520"/>
            <a:ext cx="2919600" cy="1566720"/>
          </a:xfrm>
          <a:prstGeom prst="rect">
            <a:avLst/>
          </a:prstGeom>
        </p:spPr>
        <p:txBody>
          <a:bodyPr lIns="0" rIns="0" tIns="28440" bIns="0">
            <a:normAutofit/>
          </a:bodyPr>
          <a:p>
            <a:endParaRPr b="0" lang="en-GB" sz="3200" spc="-1" strike="noStrike">
              <a:solidFill>
                <a:srgbClr val="000000"/>
              </a:solidFill>
              <a:latin typeface="Arial"/>
            </a:endParaRPr>
          </a:p>
        </p:txBody>
      </p:sp>
      <p:sp>
        <p:nvSpPr>
          <p:cNvPr id="38" name="PlaceHolder 5"/>
          <p:cNvSpPr>
            <a:spLocks noGrp="1"/>
          </p:cNvSpPr>
          <p:nvPr>
            <p:ph type="body"/>
          </p:nvPr>
        </p:nvSpPr>
        <p:spPr>
          <a:xfrm>
            <a:off x="503280" y="3041640"/>
            <a:ext cx="2919600" cy="1566720"/>
          </a:xfrm>
          <a:prstGeom prst="rect">
            <a:avLst/>
          </a:prstGeom>
        </p:spPr>
        <p:txBody>
          <a:bodyPr lIns="0" rIns="0" tIns="28440" bIns="0">
            <a:normAutofit/>
          </a:bodyPr>
          <a:p>
            <a:endParaRPr b="0" lang="en-GB" sz="3200" spc="-1" strike="noStrike">
              <a:solidFill>
                <a:srgbClr val="000000"/>
              </a:solidFill>
              <a:latin typeface="Arial"/>
            </a:endParaRPr>
          </a:p>
        </p:txBody>
      </p:sp>
      <p:sp>
        <p:nvSpPr>
          <p:cNvPr id="39" name="PlaceHolder 6"/>
          <p:cNvSpPr>
            <a:spLocks noGrp="1"/>
          </p:cNvSpPr>
          <p:nvPr>
            <p:ph type="body"/>
          </p:nvPr>
        </p:nvSpPr>
        <p:spPr>
          <a:xfrm>
            <a:off x="3569400" y="3041640"/>
            <a:ext cx="2919600" cy="1566720"/>
          </a:xfrm>
          <a:prstGeom prst="rect">
            <a:avLst/>
          </a:prstGeom>
        </p:spPr>
        <p:txBody>
          <a:bodyPr lIns="0" rIns="0" tIns="28440" bIns="0">
            <a:normAutofit/>
          </a:bodyPr>
          <a:p>
            <a:endParaRPr b="0" lang="en-GB" sz="3200" spc="-1" strike="noStrike">
              <a:solidFill>
                <a:srgbClr val="000000"/>
              </a:solidFill>
              <a:latin typeface="Arial"/>
            </a:endParaRPr>
          </a:p>
        </p:txBody>
      </p:sp>
      <p:sp>
        <p:nvSpPr>
          <p:cNvPr id="40" name="PlaceHolder 7"/>
          <p:cNvSpPr>
            <a:spLocks noGrp="1"/>
          </p:cNvSpPr>
          <p:nvPr>
            <p:ph type="body"/>
          </p:nvPr>
        </p:nvSpPr>
        <p:spPr>
          <a:xfrm>
            <a:off x="6635160" y="3041640"/>
            <a:ext cx="2919600" cy="1566720"/>
          </a:xfrm>
          <a:prstGeom prst="rect">
            <a:avLst/>
          </a:prstGeom>
        </p:spPr>
        <p:txBody>
          <a:bodyPr lIns="0" rIns="0" tIns="28440" bIns="0">
            <a:normAutofit/>
          </a:bodyPr>
          <a:p>
            <a:endParaRPr b="0" lang="en-GB" sz="3200" spc="-1" strike="noStrike">
              <a:solidFill>
                <a:srgbClr val="000000"/>
              </a:solidFill>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0" name="PlaceHolder 1"/>
          <p:cNvSpPr>
            <a:spLocks noGrp="1"/>
          </p:cNvSpPr>
          <p:nvPr>
            <p:ph type="title"/>
          </p:nvPr>
        </p:nvSpPr>
        <p:spPr>
          <a:xfrm>
            <a:off x="503280" y="225360"/>
            <a:ext cx="9067680" cy="943200"/>
          </a:xfrm>
          <a:prstGeom prst="rect">
            <a:avLst/>
          </a:prstGeom>
        </p:spPr>
        <p:txBody>
          <a:bodyPr lIns="0" rIns="0" tIns="0" bIns="0" anchor="ctr">
            <a:noAutofit/>
          </a:bodyPr>
          <a:p>
            <a:pPr algn="ctr"/>
            <a:r>
              <a:rPr b="0" lang="en-GB" sz="4400" spc="-1" strike="noStrike">
                <a:solidFill>
                  <a:srgbClr val="000000"/>
                </a:solidFill>
                <a:latin typeface="Arial"/>
              </a:rPr>
              <a:t>Click to edit the title text format</a:t>
            </a:r>
            <a:endParaRPr b="0" lang="en-GB" sz="4400" spc="-1" strike="noStrike">
              <a:solidFill>
                <a:srgbClr val="000000"/>
              </a:solidFill>
              <a:latin typeface="Arial"/>
            </a:endParaRPr>
          </a:p>
        </p:txBody>
      </p:sp>
      <p:sp>
        <p:nvSpPr>
          <p:cNvPr id="1" name="PlaceHolder 2"/>
          <p:cNvSpPr>
            <a:spLocks noGrp="1"/>
          </p:cNvSpPr>
          <p:nvPr>
            <p:ph type="body"/>
          </p:nvPr>
        </p:nvSpPr>
        <p:spPr>
          <a:xfrm>
            <a:off x="503280" y="1325520"/>
            <a:ext cx="9067680" cy="3284640"/>
          </a:xfrm>
          <a:prstGeom prst="rect">
            <a:avLst/>
          </a:prstGeom>
        </p:spPr>
        <p:txBody>
          <a:bodyPr lIns="0" rIns="0" tIns="28440" bIns="0">
            <a:normAutofit/>
          </a:bodyPr>
          <a:p>
            <a:pPr marL="342720" indent="-342720">
              <a:spcBef>
                <a:spcPts val="1412"/>
              </a:spcBef>
            </a:pPr>
            <a:r>
              <a:rPr b="0" lang="en-GB" sz="3200" spc="-1" strike="noStrike">
                <a:solidFill>
                  <a:srgbClr val="000000"/>
                </a:solidFill>
                <a:latin typeface="Arial"/>
              </a:rPr>
              <a:t>Click to edit the outline text format</a:t>
            </a:r>
            <a:endParaRPr b="0" lang="en-GB" sz="3200" spc="-1" strike="noStrike">
              <a:solidFill>
                <a:srgbClr val="000000"/>
              </a:solidFill>
              <a:latin typeface="Arial"/>
            </a:endParaRPr>
          </a:p>
          <a:p>
            <a:pPr lvl="1" marL="742680" indent="-285480">
              <a:spcBef>
                <a:spcPts val="1137"/>
              </a:spcBef>
              <a:buClr>
                <a:srgbClr val="000000"/>
              </a:buClr>
              <a:buFont typeface="Times New Roman"/>
              <a:buChar char="–"/>
            </a:pPr>
            <a:r>
              <a:rPr b="0" lang="en-GB" sz="2800" spc="-1" strike="noStrike">
                <a:solidFill>
                  <a:srgbClr val="000000"/>
                </a:solidFill>
                <a:latin typeface="Arial"/>
              </a:rPr>
              <a:t>Second Outline Level</a:t>
            </a:r>
            <a:endParaRPr b="0" lang="en-GB" sz="2800" spc="-1" strike="noStrike">
              <a:solidFill>
                <a:srgbClr val="000000"/>
              </a:solidFill>
              <a:latin typeface="Arial"/>
            </a:endParaRPr>
          </a:p>
          <a:p>
            <a:pPr lvl="2" marL="1143000" indent="-228600">
              <a:spcBef>
                <a:spcPts val="848"/>
              </a:spcBef>
              <a:buClr>
                <a:srgbClr val="000000"/>
              </a:buClr>
              <a:buFont typeface="Times New Roman"/>
              <a:buChar char="•"/>
            </a:pPr>
            <a:r>
              <a:rPr b="0" lang="en-GB" sz="2400" spc="-1" strike="noStrike">
                <a:solidFill>
                  <a:srgbClr val="000000"/>
                </a:solidFill>
                <a:latin typeface="Arial"/>
              </a:rPr>
              <a:t>Third Outline Level</a:t>
            </a:r>
            <a:endParaRPr b="0" lang="en-GB" sz="2400" spc="-1" strike="noStrike">
              <a:solidFill>
                <a:srgbClr val="000000"/>
              </a:solidFill>
              <a:latin typeface="Arial"/>
            </a:endParaRPr>
          </a:p>
          <a:p>
            <a:pPr lvl="3" marL="1600200" indent="-228600">
              <a:spcBef>
                <a:spcPts val="561"/>
              </a:spcBef>
              <a:buClr>
                <a:srgbClr val="000000"/>
              </a:buClr>
              <a:buFont typeface="Times New Roman"/>
              <a:buChar char="–"/>
            </a:pPr>
            <a:r>
              <a:rPr b="0" lang="en-GB" sz="2000" spc="-1" strike="noStrike">
                <a:solidFill>
                  <a:srgbClr val="000000"/>
                </a:solidFill>
                <a:latin typeface="Arial"/>
              </a:rPr>
              <a:t>Fourth Outline Level</a:t>
            </a:r>
            <a:endParaRPr b="0" lang="en-GB" sz="2000" spc="-1" strike="noStrike">
              <a:solidFill>
                <a:srgbClr val="000000"/>
              </a:solidFill>
              <a:latin typeface="Arial"/>
            </a:endParaRPr>
          </a:p>
          <a:p>
            <a:pPr lvl="4" marL="2057400" indent="-228600">
              <a:spcBef>
                <a:spcPts val="286"/>
              </a:spcBef>
              <a:buClr>
                <a:srgbClr val="000000"/>
              </a:buClr>
              <a:buFont typeface="Times New Roman"/>
              <a:buChar char="»"/>
            </a:pPr>
            <a:r>
              <a:rPr b="0" lang="en-GB" sz="2000" spc="-1" strike="noStrike">
                <a:solidFill>
                  <a:srgbClr val="000000"/>
                </a:solidFill>
                <a:latin typeface="Arial"/>
              </a:rPr>
              <a:t>Fifth Outline Level</a:t>
            </a:r>
            <a:endParaRPr b="0" lang="en-GB" sz="2000" spc="-1" strike="noStrike">
              <a:solidFill>
                <a:srgbClr val="000000"/>
              </a:solidFill>
              <a:latin typeface="Arial"/>
            </a:endParaRPr>
          </a:p>
          <a:p>
            <a:pPr lvl="5" marL="2057400" indent="-228600">
              <a:spcBef>
                <a:spcPts val="286"/>
              </a:spcBef>
              <a:buClr>
                <a:srgbClr val="000000"/>
              </a:buClr>
              <a:buFont typeface="Times New Roman"/>
              <a:buChar char="»"/>
            </a:pPr>
            <a:r>
              <a:rPr b="0" lang="en-GB" sz="2000" spc="-1" strike="noStrike">
                <a:solidFill>
                  <a:srgbClr val="000000"/>
                </a:solidFill>
                <a:latin typeface="Arial"/>
              </a:rPr>
              <a:t>Sixth Outline Level</a:t>
            </a:r>
            <a:endParaRPr b="0" lang="en-GB" sz="2000" spc="-1" strike="noStrike">
              <a:solidFill>
                <a:srgbClr val="000000"/>
              </a:solidFill>
              <a:latin typeface="Arial"/>
            </a:endParaRPr>
          </a:p>
          <a:p>
            <a:pPr lvl="6" marL="2057400" indent="-228600">
              <a:spcBef>
                <a:spcPts val="286"/>
              </a:spcBef>
              <a:buClr>
                <a:srgbClr val="000000"/>
              </a:buClr>
              <a:buFont typeface="Times New Roman"/>
              <a:buChar char="»"/>
            </a:pPr>
            <a:r>
              <a:rPr b="0" lang="en-GB" sz="2000" spc="-1" strike="noStrike">
                <a:solidFill>
                  <a:srgbClr val="000000"/>
                </a:solidFill>
                <a:latin typeface="Arial"/>
              </a:rPr>
              <a:t>Seventh Outline Level</a:t>
            </a:r>
            <a:endParaRPr b="0" lang="en-GB" sz="2000" spc="-1" strike="noStrike">
              <a:solidFill>
                <a:srgbClr val="000000"/>
              </a:solidFill>
              <a:latin typeface="Arial"/>
            </a:endParaRPr>
          </a:p>
        </p:txBody>
      </p:sp>
      <p:sp>
        <p:nvSpPr>
          <p:cNvPr id="2" name="PlaceHolder 3"/>
          <p:cNvSpPr>
            <a:spLocks noGrp="1"/>
          </p:cNvSpPr>
          <p:nvPr>
            <p:ph type="dt"/>
          </p:nvPr>
        </p:nvSpPr>
        <p:spPr>
          <a:xfrm>
            <a:off x="502920" y="5164200"/>
            <a:ext cx="2344680" cy="387360"/>
          </a:xfrm>
          <a:prstGeom prst="rect">
            <a:avLst/>
          </a:prstGeom>
        </p:spPr>
        <p:txBody>
          <a:bodyPr lIns="0" rIns="0" tIns="0" bIns="0">
            <a:noAutofit/>
          </a:bodyPr>
          <a:p>
            <a:pPr>
              <a:lnSpc>
                <a:spcPct val="93000"/>
              </a:lnSpc>
            </a:pPr>
            <a:r>
              <a:rPr b="0" lang="en-US" sz="1400" spc="-1" strike="noStrike">
                <a:solidFill>
                  <a:srgbClr val="000000"/>
                </a:solidFill>
                <a:latin typeface="Times New Roman"/>
                <a:ea typeface="Segoe UI"/>
              </a:rPr>
              <a:t>&lt;date/time&gt;</a:t>
            </a:r>
            <a:endParaRPr b="0" lang="en-GB" sz="1400" spc="-1" strike="noStrike">
              <a:solidFill>
                <a:srgbClr val="000000"/>
              </a:solidFill>
              <a:latin typeface="Arial"/>
            </a:endParaRPr>
          </a:p>
        </p:txBody>
      </p:sp>
      <p:sp>
        <p:nvSpPr>
          <p:cNvPr id="3" name="PlaceHolder 4"/>
          <p:cNvSpPr>
            <a:spLocks noGrp="1"/>
          </p:cNvSpPr>
          <p:nvPr>
            <p:ph type="ftr"/>
          </p:nvPr>
        </p:nvSpPr>
        <p:spPr>
          <a:xfrm>
            <a:off x="3446280" y="5164200"/>
            <a:ext cx="3192120" cy="387360"/>
          </a:xfrm>
          <a:prstGeom prst="rect">
            <a:avLst/>
          </a:prstGeom>
        </p:spPr>
        <p:txBody>
          <a:bodyPr lIns="0" rIns="0" tIns="0" bIns="0">
            <a:noAutofit/>
          </a:bodyPr>
          <a:p>
            <a:pPr algn="ctr">
              <a:lnSpc>
                <a:spcPct val="93000"/>
              </a:lnSpc>
            </a:pPr>
            <a:r>
              <a:rPr b="0" lang="en-US" sz="1400" spc="-1" strike="noStrike">
                <a:solidFill>
                  <a:srgbClr val="000000"/>
                </a:solidFill>
                <a:latin typeface="Times New Roman"/>
                <a:ea typeface="Segoe UI"/>
              </a:rPr>
              <a:t>&lt;footer&gt;</a:t>
            </a:r>
            <a:endParaRPr b="0" lang="en-GB" sz="1400" spc="-1" strike="noStrike">
              <a:solidFill>
                <a:srgbClr val="000000"/>
              </a:solidFill>
              <a:latin typeface="Arial"/>
            </a:endParaRPr>
          </a:p>
        </p:txBody>
      </p:sp>
      <p:sp>
        <p:nvSpPr>
          <p:cNvPr id="4" name="PlaceHolder 5"/>
          <p:cNvSpPr>
            <a:spLocks noGrp="1"/>
          </p:cNvSpPr>
          <p:nvPr>
            <p:ph type="sldNum"/>
          </p:nvPr>
        </p:nvSpPr>
        <p:spPr>
          <a:xfrm>
            <a:off x="7225920" y="5164200"/>
            <a:ext cx="2344680" cy="387360"/>
          </a:xfrm>
          <a:prstGeom prst="rect">
            <a:avLst/>
          </a:prstGeom>
        </p:spPr>
        <p:txBody>
          <a:bodyPr lIns="0" rIns="0" tIns="0" bIns="0">
            <a:noAutofit/>
          </a:bodyPr>
          <a:p>
            <a:pPr algn="r">
              <a:lnSpc>
                <a:spcPct val="93000"/>
              </a:lnSpc>
            </a:pPr>
            <a:fld id="{F7C47D02-9E3F-4716-A347-EA854F8AF080}" type="slidenum">
              <a:rPr b="0" lang="en-US" sz="1400" spc="-1" strike="noStrike">
                <a:solidFill>
                  <a:srgbClr val="000000"/>
                </a:solidFill>
                <a:latin typeface="Times New Roman"/>
                <a:ea typeface="Segoe UI"/>
              </a:rPr>
              <a:t>&lt;number&gt;</a:t>
            </a:fld>
            <a:endParaRPr b="0" lang="en-GB" sz="1400" spc="-1" strike="noStrike">
              <a:solidFill>
                <a:srgbClr val="000000"/>
              </a:solidFill>
              <a:latin typeface="Arial"/>
            </a:endParaRPr>
          </a:p>
        </p:txBody>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2.xml"/>
</Relationships>
</file>

<file path=ppt/slides/_rels/slide2.xml.rels><?xml version="1.0" encoding="UTF-8"?>
<Relationships xmlns="http://schemas.openxmlformats.org/package/2006/relationships"><Relationship Id="rId1" Type="http://schemas.openxmlformats.org/officeDocument/2006/relationships/image" Target="../media/image1.jpeg"/><Relationship Id="rId2" Type="http://schemas.openxmlformats.org/officeDocument/2006/relationships/slideLayout" Target="../slideLayouts/slideLayout2.xml"/>
</Relationships>
</file>

<file path=ppt/slides/_rels/slide3.xml.rels><?xml version="1.0" encoding="UTF-8"?>
<Relationships xmlns="http://schemas.openxmlformats.org/package/2006/relationships"><Relationship Id="rId1" Type="http://schemas.openxmlformats.org/officeDocument/2006/relationships/image" Target="../media/image2.jpeg"/><Relationship Id="rId2" Type="http://schemas.openxmlformats.org/officeDocument/2006/relationships/slideLayout" Target="../slideLayouts/slideLayout2.xml"/>
</Relationships>
</file>

<file path=ppt/slides/_rels/slide4.xml.rels><?xml version="1.0" encoding="UTF-8"?>
<Relationships xmlns="http://schemas.openxmlformats.org/package/2006/relationships"><Relationship Id="rId1" Type="http://schemas.openxmlformats.org/officeDocument/2006/relationships/image" Target="../media/image3.jpeg"/><Relationship Id="rId2" Type="http://schemas.openxmlformats.org/officeDocument/2006/relationships/slideLayout" Target="../slideLayouts/slideLayout2.xml"/>
</Relationships>
</file>

<file path=ppt/slides/_rels/slide5.xml.rels><?xml version="1.0" encoding="UTF-8"?>
<Relationships xmlns="http://schemas.openxmlformats.org/package/2006/relationships"><Relationship Id="rId1" Type="http://schemas.openxmlformats.org/officeDocument/2006/relationships/image" Target="../media/image4.jpeg"/><Relationship Id="rId2" Type="http://schemas.openxmlformats.org/officeDocument/2006/relationships/slideLayout" Target="../slideLayouts/slideLayout2.xml"/>
</Relationships>
</file>

<file path=ppt/slides/_rels/slide6.xml.rels><?xml version="1.0" encoding="UTF-8"?>
<Relationships xmlns="http://schemas.openxmlformats.org/package/2006/relationships"><Relationship Id="rId1" Type="http://schemas.openxmlformats.org/officeDocument/2006/relationships/image" Target="../media/image5.jpeg"/><Relationship Id="rId2" Type="http://schemas.openxmlformats.org/officeDocument/2006/relationships/slideLayout" Target="../slideLayouts/slideLayout2.xml"/>
</Relationships>
</file>

<file path=ppt/slides/_rels/slide7.xml.rels><?xml version="1.0" encoding="UTF-8"?>
<Relationships xmlns="http://schemas.openxmlformats.org/package/2006/relationships"><Relationship Id="rId1" Type="http://schemas.openxmlformats.org/officeDocument/2006/relationships/image" Target="../media/image6.jpeg"/><Relationship Id="rId2" Type="http://schemas.openxmlformats.org/officeDocument/2006/relationships/slideLayout" Target="../slideLayouts/slideLayout2.xml"/>
</Relationships>
</file>

<file path=ppt/slides/_rels/slide8.xml.rels><?xml version="1.0" encoding="UTF-8"?>
<Relationships xmlns="http://schemas.openxmlformats.org/package/2006/relationships"><Relationship Id="rId1" Type="http://schemas.openxmlformats.org/officeDocument/2006/relationships/image" Target="../media/image7.jpeg"/><Relationship Id="rId2" Type="http://schemas.openxmlformats.org/officeDocument/2006/relationships/slideLayout" Target="../slideLayouts/slideLayout2.xml"/>
</Relationships>
</file>

<file path=ppt/slides/_rels/slide9.xml.rels><?xml version="1.0" encoding="UTF-8"?>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2.xml"/>
</Relationships>
</file>

<file path=ppt/slides/_rels/slide10.xml.rels><?xml version="1.0" encoding="UTF-8"?>
<Relationships xmlns="http://schemas.openxmlformats.org/package/2006/relationships"><Relationship Id="rId1" Type="http://schemas.openxmlformats.org/officeDocument/2006/relationships/image" Target="../media/image9.jpeg"/><Relationship Id="rId2" Type="http://schemas.openxmlformats.org/officeDocument/2006/relationships/slideLayout" Target="../slideLayouts/slideLayout2.xml"/>
</Relationships>
</file>

<file path=ppt/slides/_rels/slide11.xml.rels><?xml version="1.0" encoding="UTF-8"?>
<Relationships xmlns="http://schemas.openxmlformats.org/package/2006/relationships"><Relationship Id="rId1" Type="http://schemas.openxmlformats.org/officeDocument/2006/relationships/image" Target="../media/image10.jpeg"/><Relationship Id="rId2" Type="http://schemas.openxmlformats.org/officeDocument/2006/relationships/slideLayout" Target="../slideLayouts/slideLayout2.xml"/>
</Relationships>
</file>

<file path=ppt/slides/_rels/slide12.xml.rels><?xml version="1.0" encoding="UTF-8"?>
<Relationships xmlns="http://schemas.openxmlformats.org/package/2006/relationships"><Relationship Id="rId1" Type="http://schemas.openxmlformats.org/officeDocument/2006/relationships/image" Target="../media/image11.jpeg"/><Relationship Id="rId2" Type="http://schemas.openxmlformats.org/officeDocument/2006/relationships/slideLayout" Target="../slideLayouts/slideLayout2.xml"/>
</Relationships>
</file>

<file path=ppt/slides/_rels/slide13.xml.rels><?xml version="1.0" encoding="UTF-8"?>
<Relationships xmlns="http://schemas.openxmlformats.org/package/2006/relationships"><Relationship Id="rId1" Type="http://schemas.openxmlformats.org/officeDocument/2006/relationships/image" Target="../media/image12.png"/><Relationship Id="rId2" Type="http://schemas.openxmlformats.org/officeDocument/2006/relationships/slideLayout" Target="../slideLayouts/slideLayout2.xml"/>
</Relationships>
</file>

<file path=ppt/slides/_rels/slide14.xml.rels><?xml version="1.0" encoding="UTF-8"?>
<Relationships xmlns="http://schemas.openxmlformats.org/package/2006/relationships"><Relationship Id="rId1" Type="http://schemas.openxmlformats.org/officeDocument/2006/relationships/image" Target="../media/image13.jpeg"/><Relationship Id="rId2" Type="http://schemas.openxmlformats.org/officeDocument/2006/relationships/slideLayout" Target="../slideLayouts/slideLayout2.xml"/>
</Relationships>
</file>

<file path=ppt/slides/_rels/slide15.xml.rels><?xml version="1.0" encoding="UTF-8"?>
<Relationships xmlns="http://schemas.openxmlformats.org/package/2006/relationships"><Relationship Id="rId1" Type="http://schemas.openxmlformats.org/officeDocument/2006/relationships/image" Target="../media/image14.jpeg"/><Relationship Id="rId2" Type="http://schemas.openxmlformats.org/officeDocument/2006/relationships/slideLayout" Target="../slideLayouts/slideLayout2.xml"/>
</Relationships>
</file>

<file path=ppt/slides/_rels/slide16.xml.rels><?xml version="1.0" encoding="UTF-8"?>
<Relationships xmlns="http://schemas.openxmlformats.org/package/2006/relationships"><Relationship Id="rId1" Type="http://schemas.openxmlformats.org/officeDocument/2006/relationships/image" Target="../media/image15.jpeg"/><Relationship Id="rId2" Type="http://schemas.openxmlformats.org/officeDocument/2006/relationships/slideLayout" Target="../slideLayouts/slideLayout2.xml"/>
</Relationships>
</file>

<file path=ppt/slides/_rels/slide17.xml.rels><?xml version="1.0" encoding="UTF-8"?>
<Relationships xmlns="http://schemas.openxmlformats.org/package/2006/relationships"><Relationship Id="rId1" Type="http://schemas.openxmlformats.org/officeDocument/2006/relationships/image" Target="../media/image16.jpeg"/><Relationship Id="rId2" Type="http://schemas.openxmlformats.org/officeDocument/2006/relationships/slideLayout" Target="../slideLayouts/slideLayout2.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99ccff"/>
        </a:solidFill>
      </p:bgPr>
    </p:bg>
    <p:spTree>
      <p:nvGrpSpPr>
        <p:cNvPr id="1" name=""/>
        <p:cNvGrpSpPr/>
        <p:nvPr/>
      </p:nvGrpSpPr>
      <p:grpSpPr>
        <a:xfrm>
          <a:off x="0" y="0"/>
          <a:ext cx="0" cy="0"/>
          <a:chOff x="0" y="0"/>
          <a:chExt cx="0" cy="0"/>
        </a:xfrm>
      </p:grpSpPr>
      <p:sp>
        <p:nvSpPr>
          <p:cNvPr id="41" name="CustomShape 1"/>
          <p:cNvSpPr/>
          <p:nvPr/>
        </p:nvSpPr>
        <p:spPr>
          <a:xfrm>
            <a:off x="182520" y="255600"/>
            <a:ext cx="9693360" cy="530712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60840" bIns="45000">
            <a:noAutofit/>
          </a:bodyPr>
          <a:p>
            <a:pPr algn="ctr">
              <a:lnSpc>
                <a:spcPct val="93000"/>
              </a:lnSpc>
            </a:pPr>
            <a:r>
              <a:rPr b="1" i="1" lang="en-GB" sz="1800" spc="-1" strike="noStrike">
                <a:solidFill>
                  <a:srgbClr val="000000"/>
                </a:solidFill>
                <a:latin typeface="Times New Roman"/>
                <a:ea typeface="NSimSun"/>
              </a:rPr>
              <a:t>Underneath the Arches</a:t>
            </a:r>
            <a:endParaRPr b="0" lang="en-GB" sz="1800" spc="-1" strike="noStrike">
              <a:solidFill>
                <a:srgbClr val="000000"/>
              </a:solidFill>
              <a:latin typeface="Arial"/>
            </a:endParaRPr>
          </a:p>
          <a:p>
            <a:pPr>
              <a:lnSpc>
                <a:spcPct val="93000"/>
              </a:lnSpc>
            </a:pPr>
            <a:endParaRPr b="0" lang="en-GB" sz="1800" spc="-1" strike="noStrike">
              <a:solidFill>
                <a:srgbClr val="000000"/>
              </a:solidFill>
              <a:latin typeface="Arial"/>
            </a:endParaRPr>
          </a:p>
          <a:p>
            <a:pPr algn="ctr">
              <a:lnSpc>
                <a:spcPct val="93000"/>
              </a:lnSpc>
            </a:pPr>
            <a:r>
              <a:rPr b="1" lang="en-GB" sz="1300" spc="-1" strike="noStrike">
                <a:solidFill>
                  <a:srgbClr val="000000"/>
                </a:solidFill>
                <a:latin typeface="Times New Roman"/>
                <a:ea typeface="NSimSun"/>
              </a:rPr>
              <a:t>The Architecture of St Hilda’s Church in its context</a:t>
            </a:r>
            <a:endParaRPr b="0" lang="en-GB" sz="1300" spc="-1" strike="noStrike">
              <a:solidFill>
                <a:srgbClr val="000000"/>
              </a:solidFill>
              <a:latin typeface="Arial"/>
            </a:endParaRPr>
          </a:p>
          <a:p>
            <a:pPr>
              <a:lnSpc>
                <a:spcPct val="93000"/>
              </a:lnSpc>
            </a:pPr>
            <a:endParaRPr b="0" lang="en-GB" sz="1300" spc="-1" strike="noStrike">
              <a:solidFill>
                <a:srgbClr val="000000"/>
              </a:solidFill>
              <a:latin typeface="Arial"/>
            </a:endParaRPr>
          </a:p>
          <a:p>
            <a:pPr algn="just">
              <a:lnSpc>
                <a:spcPct val="93000"/>
              </a:lnSpc>
              <a:spcAft>
                <a:spcPts val="1148"/>
              </a:spcAft>
            </a:pPr>
            <a:r>
              <a:rPr b="0" lang="en-GB" sz="1300" spc="-1" strike="noStrike">
                <a:solidFill>
                  <a:srgbClr val="000000"/>
                </a:solidFill>
                <a:latin typeface="Times New Roman"/>
                <a:ea typeface="NSimSun"/>
              </a:rPr>
              <a:t>In the course of a visit earlier this year by some of the Friends of Durham Cathedral to Bath &amp; Wells, it struck me that Wells was built only a little before St Hilda’s  - and I began to look for similarities in the architecture.  A short time later, at the Friends’ festival in Durham, I went on a tour, led by the architect, concerned with the development of Romanesque architecture within the cathedral.  My enthusiasm was aroused!</a:t>
            </a:r>
            <a:endParaRPr b="0" lang="en-GB" sz="1300" spc="-1" strike="noStrike">
              <a:solidFill>
                <a:srgbClr val="000000"/>
              </a:solidFill>
              <a:latin typeface="Arial"/>
            </a:endParaRPr>
          </a:p>
          <a:p>
            <a:pPr algn="just">
              <a:lnSpc>
                <a:spcPct val="93000"/>
              </a:lnSpc>
              <a:spcAft>
                <a:spcPts val="1148"/>
              </a:spcAft>
            </a:pPr>
            <a:r>
              <a:rPr b="0" lang="en-GB" sz="1300" spc="-1" strike="noStrike">
                <a:solidFill>
                  <a:srgbClr val="000000"/>
                </a:solidFill>
                <a:latin typeface="Times New Roman"/>
                <a:ea typeface="NSimSun"/>
              </a:rPr>
              <a:t>This summer, the Friends were asked, as part of the cathedral’s </a:t>
            </a:r>
            <a:r>
              <a:rPr b="0" i="1" lang="en-GB" sz="1300" spc="-1" strike="noStrike">
                <a:solidFill>
                  <a:srgbClr val="000000"/>
                </a:solidFill>
                <a:latin typeface="Times New Roman"/>
                <a:ea typeface="NSimSun"/>
              </a:rPr>
              <a:t>Foundation 2020</a:t>
            </a:r>
            <a:r>
              <a:rPr b="0" lang="en-GB" sz="1300" spc="-1" strike="noStrike">
                <a:solidFill>
                  <a:srgbClr val="000000"/>
                </a:solidFill>
                <a:latin typeface="Times New Roman"/>
                <a:ea typeface="NSimSun"/>
              </a:rPr>
              <a:t> campaign, to take part in an associated appeal - </a:t>
            </a:r>
            <a:r>
              <a:rPr b="0" i="1" lang="en-GB" sz="1300" spc="-1" strike="noStrike">
                <a:solidFill>
                  <a:srgbClr val="000000"/>
                </a:solidFill>
                <a:latin typeface="Times New Roman"/>
                <a:ea typeface="NSimSun"/>
              </a:rPr>
              <a:t>A Moment in Time - </a:t>
            </a:r>
            <a:r>
              <a:rPr b="0" lang="en-GB" sz="1300" spc="-1" strike="noStrike">
                <a:solidFill>
                  <a:srgbClr val="000000"/>
                </a:solidFill>
                <a:latin typeface="Times New Roman"/>
                <a:ea typeface="NSimSun"/>
              </a:rPr>
              <a:t>by raising £100, the sum required to cover a minute’s overall maintenance costs for the upkeep of the cathedral. </a:t>
            </a:r>
            <a:endParaRPr b="0" lang="en-GB" sz="1300" spc="-1" strike="noStrike">
              <a:solidFill>
                <a:srgbClr val="000000"/>
              </a:solidFill>
              <a:latin typeface="Arial"/>
            </a:endParaRPr>
          </a:p>
          <a:p>
            <a:pPr algn="just">
              <a:lnSpc>
                <a:spcPct val="93000"/>
              </a:lnSpc>
              <a:spcAft>
                <a:spcPts val="1148"/>
              </a:spcAft>
            </a:pPr>
            <a:r>
              <a:rPr b="0" lang="en-GB" sz="1300" spc="-1" strike="noStrike">
                <a:solidFill>
                  <a:srgbClr val="000000"/>
                </a:solidFill>
                <a:latin typeface="Times New Roman"/>
                <a:ea typeface="NSimSun"/>
              </a:rPr>
              <a:t>The suggestion of making and selling 100 cakes was a non-starter for me!  Instead, I decided to offer this short presentation designed to show how the architecture of St Hilda’s relates to the developing pattern of architecture elsewhere. </a:t>
            </a:r>
            <a:endParaRPr b="0" lang="en-GB" sz="1300" spc="-1" strike="noStrike">
              <a:solidFill>
                <a:srgbClr val="000000"/>
              </a:solidFill>
              <a:latin typeface="Arial"/>
            </a:endParaRPr>
          </a:p>
          <a:p>
            <a:pPr algn="just">
              <a:lnSpc>
                <a:spcPct val="93000"/>
              </a:lnSpc>
              <a:spcAft>
                <a:spcPts val="1148"/>
              </a:spcAft>
            </a:pPr>
            <a:r>
              <a:rPr b="0" lang="en-GB" sz="1300" spc="-1" strike="noStrike">
                <a:solidFill>
                  <a:srgbClr val="000000"/>
                </a:solidFill>
                <a:latin typeface="Times New Roman"/>
                <a:ea typeface="NSimSun"/>
              </a:rPr>
              <a:t>I am grateful to the members of St Hilda’s congregation whose sponsorship enabled me to exceed the specified target appreciably.</a:t>
            </a:r>
            <a:endParaRPr b="0" lang="en-GB" sz="1300" spc="-1" strike="noStrike">
              <a:solidFill>
                <a:srgbClr val="000000"/>
              </a:solidFill>
              <a:latin typeface="Arial"/>
            </a:endParaRPr>
          </a:p>
          <a:p>
            <a:pPr algn="just">
              <a:lnSpc>
                <a:spcPct val="93000"/>
              </a:lnSpc>
              <a:spcAft>
                <a:spcPts val="1148"/>
              </a:spcAft>
            </a:pPr>
            <a:r>
              <a:rPr b="0" lang="en-GB" sz="1300" spc="-1" strike="noStrike">
                <a:solidFill>
                  <a:srgbClr val="000000"/>
                </a:solidFill>
                <a:latin typeface="Times New Roman"/>
                <a:ea typeface="NSimSun"/>
              </a:rPr>
              <a:t>At the outset, I commend to you two excellent publications:-</a:t>
            </a:r>
            <a:endParaRPr b="0" lang="en-GB" sz="1300" spc="-1" strike="noStrike">
              <a:solidFill>
                <a:srgbClr val="000000"/>
              </a:solidFill>
              <a:latin typeface="Arial"/>
            </a:endParaRPr>
          </a:p>
          <a:p>
            <a:pPr algn="just">
              <a:lnSpc>
                <a:spcPct val="93000"/>
              </a:lnSpc>
              <a:spcAft>
                <a:spcPts val="1148"/>
              </a:spcAft>
            </a:pPr>
            <a:r>
              <a:rPr b="0" i="1" lang="en-GB" sz="1300" spc="-1" strike="noStrike">
                <a:solidFill>
                  <a:srgbClr val="000000"/>
                </a:solidFill>
                <a:latin typeface="Times New Roman"/>
                <a:ea typeface="NSimSun"/>
              </a:rPr>
              <a:t>DURHAM World Heritage Site, </a:t>
            </a:r>
            <a:r>
              <a:rPr b="0" lang="en-GB" sz="1300" spc="-1" strike="noStrike">
                <a:solidFill>
                  <a:srgbClr val="000000"/>
                </a:solidFill>
                <a:latin typeface="Times New Roman"/>
                <a:ea typeface="NSimSun"/>
              </a:rPr>
              <a:t>obtainable from the site office in Owengate on the way up to the cathedral and </a:t>
            </a:r>
            <a:endParaRPr b="0" lang="en-GB" sz="1300" spc="-1" strike="noStrike">
              <a:solidFill>
                <a:srgbClr val="000000"/>
              </a:solidFill>
              <a:latin typeface="Arial"/>
            </a:endParaRPr>
          </a:p>
          <a:p>
            <a:pPr algn="just">
              <a:lnSpc>
                <a:spcPct val="93000"/>
              </a:lnSpc>
              <a:spcAft>
                <a:spcPts val="1148"/>
              </a:spcAft>
            </a:pPr>
            <a:r>
              <a:rPr b="0" i="1" lang="en-GB" sz="1300" spc="-1" strike="noStrike">
                <a:solidFill>
                  <a:srgbClr val="000000"/>
                </a:solidFill>
                <a:latin typeface="Times New Roman"/>
                <a:ea typeface="NSimSun"/>
              </a:rPr>
              <a:t>DURHAM CATHEDRAL The Shrine of St Cuthbert, </a:t>
            </a:r>
            <a:r>
              <a:rPr b="0" lang="en-GB" sz="1300" spc="-1" strike="noStrike">
                <a:solidFill>
                  <a:srgbClr val="000000"/>
                </a:solidFill>
                <a:latin typeface="Times New Roman"/>
                <a:ea typeface="NSimSun"/>
              </a:rPr>
              <a:t>which is available in the cathedral bookshop.</a:t>
            </a:r>
            <a:endParaRPr b="0" lang="en-GB" sz="1300" spc="-1" strike="noStrike">
              <a:solidFill>
                <a:srgbClr val="000000"/>
              </a:solidFill>
              <a:latin typeface="Arial"/>
            </a:endParaRPr>
          </a:p>
          <a:p>
            <a:pPr algn="just">
              <a:lnSpc>
                <a:spcPct val="93000"/>
              </a:lnSpc>
              <a:spcAft>
                <a:spcPts val="1148"/>
              </a:spcAft>
            </a:pPr>
            <a:r>
              <a:rPr b="0" lang="en-GB" sz="1300" spc="-1" strike="noStrike">
                <a:solidFill>
                  <a:srgbClr val="000000"/>
                </a:solidFill>
                <a:latin typeface="Times New Roman"/>
                <a:ea typeface="NSimSun"/>
              </a:rPr>
              <a:t>Incidentally, I’m sure that if William the Conqueror had read that title, he would have smiled and said “It was a good idea, wasn’t it!”</a:t>
            </a:r>
            <a:endParaRPr b="0" lang="en-GB" sz="1300" spc="-1" strike="noStrike">
              <a:solidFill>
                <a:srgbClr val="000000"/>
              </a:solidFill>
              <a:latin typeface="Arial"/>
            </a:endParaRPr>
          </a:p>
          <a:p>
            <a:pPr algn="just">
              <a:lnSpc>
                <a:spcPct val="93000"/>
              </a:lnSpc>
              <a:spcAft>
                <a:spcPts val="1148"/>
              </a:spcAft>
            </a:pPr>
            <a:r>
              <a:rPr b="0" lang="en-GB" sz="1300" spc="-1" strike="noStrike">
                <a:solidFill>
                  <a:srgbClr val="000000"/>
                </a:solidFill>
                <a:latin typeface="Times New Roman"/>
                <a:ea typeface="NSimSun"/>
              </a:rPr>
              <a:t>My specific thanks are due to Ian Pounder, our organist at St Hilda’s, who transformed my text and slides into the presentation which you are about to see.</a:t>
            </a:r>
            <a:endParaRPr b="0" lang="en-GB" sz="1300" spc="-1" strike="noStrike">
              <a:solidFill>
                <a:srgbClr val="000000"/>
              </a:solidFill>
              <a:latin typeface="Arial"/>
            </a:endParaRPr>
          </a:p>
          <a:p>
            <a:pPr algn="just">
              <a:lnSpc>
                <a:spcPct val="93000"/>
              </a:lnSpc>
            </a:pPr>
            <a:r>
              <a:rPr b="0" lang="en-GB" sz="1200" spc="-1" strike="noStrike">
                <a:solidFill>
                  <a:srgbClr val="000000"/>
                </a:solidFill>
                <a:latin typeface="Times New Roman"/>
                <a:ea typeface="NSimSun"/>
              </a:rPr>
              <a:t>John Hogg</a:t>
            </a:r>
            <a:endParaRPr b="0" lang="en-GB" sz="1200" spc="-1" strike="noStrike">
              <a:solidFill>
                <a:srgbClr val="000000"/>
              </a:solidFill>
              <a:latin typeface="Arial"/>
            </a:endParaRPr>
          </a:p>
          <a:p>
            <a:pPr algn="just">
              <a:lnSpc>
                <a:spcPct val="93000"/>
              </a:lnSpc>
            </a:pPr>
            <a:r>
              <a:rPr b="0" lang="en-GB" sz="1200" spc="-1" strike="noStrike">
                <a:solidFill>
                  <a:srgbClr val="000000"/>
                </a:solidFill>
                <a:latin typeface="Times New Roman"/>
                <a:ea typeface="NSimSun"/>
              </a:rPr>
              <a:t>September 2019</a:t>
            </a:r>
            <a:endParaRPr b="0" lang="en-GB" sz="1200" spc="-1" strike="noStrike">
              <a:solidFill>
                <a:srgbClr val="000000"/>
              </a:solidFill>
              <a:latin typeface="Arial"/>
            </a:endParaRPr>
          </a:p>
        </p:txBody>
      </p:sp>
    </p:spTree>
  </p:cSld>
  <p:transition spd="slow" advTm="32000">
    <p:zoom dir="out"/>
  </p:transition>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99ccff"/>
        </a:solidFill>
      </p:bgPr>
    </p:bg>
    <p:spTree>
      <p:nvGrpSpPr>
        <p:cNvPr id="1" name=""/>
        <p:cNvGrpSpPr/>
        <p:nvPr/>
      </p:nvGrpSpPr>
      <p:grpSpPr>
        <a:xfrm>
          <a:off x="0" y="0"/>
          <a:ext cx="0" cy="0"/>
          <a:chOff x="0" y="0"/>
          <a:chExt cx="0" cy="0"/>
        </a:xfrm>
      </p:grpSpPr>
      <p:sp>
        <p:nvSpPr>
          <p:cNvPr id="42" name="TextShape 1"/>
          <p:cNvSpPr txBox="1"/>
          <p:nvPr/>
        </p:nvSpPr>
        <p:spPr>
          <a:xfrm>
            <a:off x="6516360" y="547560"/>
            <a:ext cx="3265560" cy="4664160"/>
          </a:xfrm>
          <a:prstGeom prst="rect">
            <a:avLst/>
          </a:prstGeom>
          <a:noFill/>
          <a:ln>
            <a:noFill/>
          </a:ln>
        </p:spPr>
        <p:txBody>
          <a:bodyPr lIns="0" rIns="0" tIns="11520" bIns="0" anchor="ctr">
            <a:noAutofit/>
          </a:bodyPr>
          <a:p>
            <a:pPr algn="ctr">
              <a:lnSpc>
                <a:spcPct val="93000"/>
              </a:lnSpc>
            </a:pPr>
            <a:r>
              <a:rPr b="0" lang="en-GB" sz="1300" spc="-1" strike="noStrike">
                <a:solidFill>
                  <a:srgbClr val="000000"/>
                </a:solidFill>
                <a:latin typeface="Times New Roman"/>
                <a:ea typeface="SimSun;宋体"/>
              </a:rPr>
              <a:t>1 </a:t>
            </a:r>
            <a:r>
              <a:rPr b="1" lang="en-GB" sz="1300" spc="-1" strike="noStrike">
                <a:solidFill>
                  <a:srgbClr val="000000"/>
                </a:solidFill>
                <a:latin typeface="Times New Roman"/>
                <a:ea typeface="SimSun;宋体"/>
              </a:rPr>
              <a:t>The Cathedral &amp; Castle</a:t>
            </a:r>
            <a:endParaRPr b="0" lang="en-GB" sz="1300" spc="-1" strike="noStrike">
              <a:solidFill>
                <a:srgbClr val="000000"/>
              </a:solidFill>
              <a:latin typeface="Arial"/>
            </a:endParaRPr>
          </a:p>
          <a:p>
            <a:pPr algn="just">
              <a:lnSpc>
                <a:spcPct val="93000"/>
              </a:lnSpc>
            </a:pP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Though St Cuthbert had died on Lindisfarne on 20 March 687, it was only after some amazing journeyings that his body arrived in Durham in 995, where the monks who accompanied it built a small church and a shrine.</a:t>
            </a:r>
            <a:endParaRPr b="0" lang="en-GB" sz="1300" spc="-1" strike="noStrike">
              <a:solidFill>
                <a:srgbClr val="000000"/>
              </a:solidFill>
              <a:latin typeface="Arial"/>
            </a:endParaRPr>
          </a:p>
          <a:p>
            <a:pPr algn="just">
              <a:lnSpc>
                <a:spcPct val="93000"/>
              </a:lnSpc>
            </a:pP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After his conquest of England in 1066, William I chose Durham as his base from which to administer the north of his kingdom and to protect it against invasion by the raiding Scots.  It was a prudent choice - the church was situated in a good defensive position, encircled on three sides by the river and had already become a popular pilgrimage site.  He therefore ordered the building of a castle, monastery and a cathedral for the shrine of St Cuthbert</a:t>
            </a:r>
            <a:endParaRPr b="0" lang="en-GB" sz="1300" spc="-1" strike="noStrike">
              <a:solidFill>
                <a:srgbClr val="000000"/>
              </a:solidFill>
              <a:latin typeface="Arial"/>
            </a:endParaRPr>
          </a:p>
        </p:txBody>
      </p:sp>
      <p:pic>
        <p:nvPicPr>
          <p:cNvPr id="43" name="" descr=""/>
          <p:cNvPicPr/>
          <p:nvPr/>
        </p:nvPicPr>
        <p:blipFill>
          <a:blip r:embed="rId1"/>
          <a:stretch/>
        </p:blipFill>
        <p:spPr>
          <a:xfrm>
            <a:off x="379440" y="822240"/>
            <a:ext cx="5837040" cy="4378320"/>
          </a:xfrm>
          <a:prstGeom prst="rect">
            <a:avLst/>
          </a:prstGeom>
          <a:ln>
            <a:noFill/>
          </a:ln>
        </p:spPr>
      </p:pic>
    </p:spTree>
  </p:cSld>
  <p:transition spd="slow" advTm="27000">
    <p:strips dir="ld"/>
  </p:transition>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99ccff"/>
        </a:solidFill>
      </p:bgPr>
    </p:bg>
    <p:spTree>
      <p:nvGrpSpPr>
        <p:cNvPr id="1" name=""/>
        <p:cNvGrpSpPr/>
        <p:nvPr/>
      </p:nvGrpSpPr>
      <p:grpSpPr>
        <a:xfrm>
          <a:off x="0" y="0"/>
          <a:ext cx="0" cy="0"/>
          <a:chOff x="0" y="0"/>
          <a:chExt cx="0" cy="0"/>
        </a:xfrm>
      </p:grpSpPr>
      <p:sp>
        <p:nvSpPr>
          <p:cNvPr id="44" name="TextShape 1"/>
          <p:cNvSpPr txBox="1"/>
          <p:nvPr/>
        </p:nvSpPr>
        <p:spPr>
          <a:xfrm>
            <a:off x="4571640" y="364680"/>
            <a:ext cx="5003640" cy="4846680"/>
          </a:xfrm>
          <a:prstGeom prst="rect">
            <a:avLst/>
          </a:prstGeom>
          <a:noFill/>
          <a:ln>
            <a:noFill/>
          </a:ln>
        </p:spPr>
        <p:txBody>
          <a:bodyPr lIns="0" rIns="0" tIns="11520" bIns="0" anchor="ctr">
            <a:noAutofit/>
          </a:bodyPr>
          <a:p>
            <a:pPr algn="ctr">
              <a:lnSpc>
                <a:spcPct val="93000"/>
              </a:lnSpc>
            </a:pPr>
            <a:r>
              <a:rPr b="1" lang="en-GB" sz="1300" spc="-1" strike="noStrike">
                <a:solidFill>
                  <a:srgbClr val="000000"/>
                </a:solidFill>
                <a:latin typeface="Times New Roman"/>
                <a:ea typeface="SimSun;宋体"/>
              </a:rPr>
              <a:t>2 The Castle </a:t>
            </a:r>
            <a:endParaRPr b="0" lang="en-GB" sz="1300" spc="-1" strike="noStrike">
              <a:solidFill>
                <a:srgbClr val="000000"/>
              </a:solidFill>
              <a:latin typeface="Arial"/>
            </a:endParaRPr>
          </a:p>
          <a:p>
            <a:pPr algn="just">
              <a:lnSpc>
                <a:spcPct val="93000"/>
              </a:lnSpc>
            </a:pPr>
            <a:r>
              <a:rPr b="1" lang="en-GB" sz="1300" spc="-1" strike="noStrike">
                <a:solidFill>
                  <a:srgbClr val="000000"/>
                </a:solidFill>
                <a:latin typeface="Times New Roman"/>
                <a:ea typeface="Times New Roman"/>
              </a:rPr>
              <a:t> </a:t>
            </a: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Built in 1072, the Norman chapel of the castle, on the north side of Palace Green, is Durham’s oldest building.  This is the keep.</a:t>
            </a:r>
            <a:endParaRPr b="0" lang="en-GB" sz="1300" spc="-1" strike="noStrike">
              <a:solidFill>
                <a:srgbClr val="000000"/>
              </a:solidFill>
              <a:latin typeface="Arial"/>
            </a:endParaRPr>
          </a:p>
        </p:txBody>
      </p:sp>
      <p:pic>
        <p:nvPicPr>
          <p:cNvPr id="45" name="" descr=""/>
          <p:cNvPicPr/>
          <p:nvPr/>
        </p:nvPicPr>
        <p:blipFill>
          <a:blip r:embed="rId1"/>
          <a:stretch/>
        </p:blipFill>
        <p:spPr>
          <a:xfrm>
            <a:off x="1189080" y="182520"/>
            <a:ext cx="2847960" cy="5394240"/>
          </a:xfrm>
          <a:prstGeom prst="rect">
            <a:avLst/>
          </a:prstGeom>
          <a:ln>
            <a:noFill/>
          </a:ln>
        </p:spPr>
      </p:pic>
    </p:spTree>
  </p:cSld>
  <p:transition spd="slow" advTm="10000">
    <p:wipe dir="u"/>
  </p:transition>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99ccff"/>
        </a:solidFill>
      </p:bgPr>
    </p:bg>
    <p:spTree>
      <p:nvGrpSpPr>
        <p:cNvPr id="1" name=""/>
        <p:cNvGrpSpPr/>
        <p:nvPr/>
      </p:nvGrpSpPr>
      <p:grpSpPr>
        <a:xfrm>
          <a:off x="0" y="0"/>
          <a:ext cx="0" cy="0"/>
          <a:chOff x="0" y="0"/>
          <a:chExt cx="0" cy="0"/>
        </a:xfrm>
      </p:grpSpPr>
      <p:sp>
        <p:nvSpPr>
          <p:cNvPr id="46" name="TextShape 1"/>
          <p:cNvSpPr txBox="1"/>
          <p:nvPr/>
        </p:nvSpPr>
        <p:spPr>
          <a:xfrm>
            <a:off x="299880" y="377640"/>
            <a:ext cx="2625840" cy="4754520"/>
          </a:xfrm>
          <a:prstGeom prst="rect">
            <a:avLst/>
          </a:prstGeom>
          <a:noFill/>
          <a:ln>
            <a:noFill/>
          </a:ln>
        </p:spPr>
        <p:txBody>
          <a:bodyPr lIns="0" rIns="0" tIns="11520" bIns="0" anchor="ctr">
            <a:noAutofit/>
          </a:bodyPr>
          <a:p>
            <a:pPr algn="ctr">
              <a:lnSpc>
                <a:spcPct val="93000"/>
              </a:lnSpc>
            </a:pPr>
            <a:r>
              <a:rPr b="1" lang="en-GB" sz="1300" spc="-1" strike="noStrike">
                <a:solidFill>
                  <a:srgbClr val="000000"/>
                </a:solidFill>
                <a:latin typeface="Times New Roman"/>
                <a:ea typeface="SimSun;宋体"/>
              </a:rPr>
              <a:t>3 The Cathedral</a:t>
            </a:r>
            <a:endParaRPr b="0" lang="en-GB" sz="1300" spc="-1" strike="noStrike">
              <a:solidFill>
                <a:srgbClr val="000000"/>
              </a:solidFill>
              <a:latin typeface="Arial"/>
            </a:endParaRPr>
          </a:p>
          <a:p>
            <a:pPr algn="ctr">
              <a:lnSpc>
                <a:spcPct val="93000"/>
              </a:lnSpc>
            </a:pP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On the south side of Palace Green is the massive cathedral which was built in 40 years between 1093 and 1133.  Although building continued into the 13</a:t>
            </a:r>
            <a:r>
              <a:rPr b="0" lang="en-GB" sz="1300" spc="-1" strike="noStrike" baseline="26000">
                <a:solidFill>
                  <a:srgbClr val="000000"/>
                </a:solidFill>
                <a:latin typeface="Times New Roman"/>
                <a:ea typeface="SimSun;宋体"/>
              </a:rPr>
              <a:t>th</a:t>
            </a:r>
            <a:r>
              <a:rPr b="0" lang="en-GB" sz="1300" spc="-1" strike="noStrike">
                <a:solidFill>
                  <a:srgbClr val="000000"/>
                </a:solidFill>
                <a:latin typeface="Times New Roman"/>
                <a:ea typeface="SimSun;宋体"/>
              </a:rPr>
              <a:t> century, the interior of the cathedral we see today is  Norman in style.</a:t>
            </a:r>
            <a:endParaRPr b="0" lang="en-GB" sz="1300" spc="-1" strike="noStrike">
              <a:solidFill>
                <a:srgbClr val="000000"/>
              </a:solidFill>
              <a:latin typeface="Arial"/>
            </a:endParaRPr>
          </a:p>
        </p:txBody>
      </p:sp>
      <p:pic>
        <p:nvPicPr>
          <p:cNvPr id="47" name="" descr=""/>
          <p:cNvPicPr/>
          <p:nvPr/>
        </p:nvPicPr>
        <p:blipFill>
          <a:blip r:embed="rId1"/>
          <a:stretch/>
        </p:blipFill>
        <p:spPr>
          <a:xfrm>
            <a:off x="3078000" y="274680"/>
            <a:ext cx="6828120" cy="5121360"/>
          </a:xfrm>
          <a:prstGeom prst="rect">
            <a:avLst/>
          </a:prstGeom>
          <a:ln>
            <a:noFill/>
          </a:ln>
        </p:spPr>
      </p:pic>
    </p:spTree>
  </p:cSld>
  <p:transition spd="slow" advTm="14000">
    <p:wipe dir="u"/>
  </p:transition>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99ccff"/>
        </a:solidFill>
      </p:bgPr>
    </p:bg>
    <p:spTree>
      <p:nvGrpSpPr>
        <p:cNvPr id="1" name=""/>
        <p:cNvGrpSpPr/>
        <p:nvPr/>
      </p:nvGrpSpPr>
      <p:grpSpPr>
        <a:xfrm>
          <a:off x="0" y="0"/>
          <a:ext cx="0" cy="0"/>
          <a:chOff x="0" y="0"/>
          <a:chExt cx="0" cy="0"/>
        </a:xfrm>
      </p:grpSpPr>
      <p:sp>
        <p:nvSpPr>
          <p:cNvPr id="48" name="TextShape 1"/>
          <p:cNvSpPr txBox="1"/>
          <p:nvPr/>
        </p:nvSpPr>
        <p:spPr>
          <a:xfrm>
            <a:off x="4687560" y="364680"/>
            <a:ext cx="5094360" cy="4846680"/>
          </a:xfrm>
          <a:prstGeom prst="rect">
            <a:avLst/>
          </a:prstGeom>
          <a:noFill/>
          <a:ln>
            <a:noFill/>
          </a:ln>
        </p:spPr>
        <p:txBody>
          <a:bodyPr lIns="0" rIns="0" tIns="11520" bIns="0" anchor="ctr">
            <a:noAutofit/>
          </a:bodyPr>
          <a:p>
            <a:pPr algn="ctr">
              <a:lnSpc>
                <a:spcPct val="93000"/>
              </a:lnSpc>
            </a:pPr>
            <a:r>
              <a:rPr b="1" lang="en-GB" sz="1300" spc="-1" strike="noStrike">
                <a:solidFill>
                  <a:srgbClr val="000000"/>
                </a:solidFill>
                <a:latin typeface="Times New Roman"/>
                <a:ea typeface="SimSun;宋体"/>
              </a:rPr>
              <a:t>4 Entrance from the College</a:t>
            </a:r>
            <a:endParaRPr b="0" lang="en-GB" sz="1300" spc="-1" strike="noStrike">
              <a:solidFill>
                <a:srgbClr val="000000"/>
              </a:solidFill>
              <a:latin typeface="Arial"/>
            </a:endParaRPr>
          </a:p>
          <a:p>
            <a:pPr algn="just">
              <a:lnSpc>
                <a:spcPct val="93000"/>
              </a:lnSpc>
            </a:pP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We enter the cathedral complex on its south side by the door beside the Deanery through a round-roofed passage which leads to the north side of the cloisters.  </a:t>
            </a:r>
            <a:endParaRPr b="0" lang="en-GB" sz="1300" spc="-1" strike="noStrike">
              <a:solidFill>
                <a:srgbClr val="000000"/>
              </a:solidFill>
              <a:latin typeface="Arial"/>
            </a:endParaRPr>
          </a:p>
        </p:txBody>
      </p:sp>
      <p:pic>
        <p:nvPicPr>
          <p:cNvPr id="49" name="" descr=""/>
          <p:cNvPicPr/>
          <p:nvPr/>
        </p:nvPicPr>
        <p:blipFill>
          <a:blip r:embed="rId1"/>
          <a:stretch/>
        </p:blipFill>
        <p:spPr>
          <a:xfrm>
            <a:off x="457200" y="182520"/>
            <a:ext cx="3932280" cy="5243400"/>
          </a:xfrm>
          <a:prstGeom prst="rect">
            <a:avLst/>
          </a:prstGeom>
          <a:ln>
            <a:noFill/>
          </a:ln>
        </p:spPr>
      </p:pic>
    </p:spTree>
  </p:cSld>
  <p:transition spd="slow" advTm="10000">
    <p:fade thruBlk="true"/>
  </p:transition>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99ccff"/>
        </a:solidFill>
      </p:bgPr>
    </p:bg>
    <p:spTree>
      <p:nvGrpSpPr>
        <p:cNvPr id="1" name=""/>
        <p:cNvGrpSpPr/>
        <p:nvPr/>
      </p:nvGrpSpPr>
      <p:grpSpPr>
        <a:xfrm>
          <a:off x="0" y="0"/>
          <a:ext cx="0" cy="0"/>
          <a:chOff x="0" y="0"/>
          <a:chExt cx="0" cy="0"/>
        </a:xfrm>
      </p:grpSpPr>
      <p:sp>
        <p:nvSpPr>
          <p:cNvPr id="50" name="TextShape 1"/>
          <p:cNvSpPr txBox="1"/>
          <p:nvPr/>
        </p:nvSpPr>
        <p:spPr>
          <a:xfrm>
            <a:off x="274680" y="274680"/>
            <a:ext cx="2286000" cy="4937040"/>
          </a:xfrm>
          <a:prstGeom prst="rect">
            <a:avLst/>
          </a:prstGeom>
          <a:noFill/>
          <a:ln>
            <a:noFill/>
          </a:ln>
        </p:spPr>
        <p:txBody>
          <a:bodyPr lIns="0" rIns="0" tIns="11520" bIns="0" anchor="ctr">
            <a:noAutofit/>
          </a:bodyPr>
          <a:p>
            <a:pPr algn="ctr">
              <a:lnSpc>
                <a:spcPct val="93000"/>
              </a:lnSpc>
            </a:pPr>
            <a:r>
              <a:rPr b="1" lang="en-GB" sz="1300" spc="-1" strike="noStrike">
                <a:solidFill>
                  <a:srgbClr val="000000"/>
                </a:solidFill>
                <a:latin typeface="Times New Roman"/>
                <a:ea typeface="SimSun;宋体"/>
              </a:rPr>
              <a:t>5 Small Norman arches</a:t>
            </a:r>
            <a:endParaRPr b="0" lang="en-GB" sz="1300" spc="-1" strike="noStrike">
              <a:solidFill>
                <a:srgbClr val="000000"/>
              </a:solidFill>
              <a:latin typeface="Arial"/>
            </a:endParaRPr>
          </a:p>
          <a:p>
            <a:pPr algn="just">
              <a:lnSpc>
                <a:spcPct val="93000"/>
              </a:lnSpc>
            </a:pP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Notice, on the sides, some arches, which, though small, have the distinctive semi-circular shape of their Norman origin.  </a:t>
            </a:r>
            <a:endParaRPr b="0" lang="en-GB" sz="1300" spc="-1" strike="noStrike">
              <a:solidFill>
                <a:srgbClr val="000000"/>
              </a:solidFill>
              <a:latin typeface="Arial"/>
            </a:endParaRPr>
          </a:p>
        </p:txBody>
      </p:sp>
      <p:pic>
        <p:nvPicPr>
          <p:cNvPr id="51" name="" descr=""/>
          <p:cNvPicPr/>
          <p:nvPr/>
        </p:nvPicPr>
        <p:blipFill>
          <a:blip r:embed="rId1"/>
          <a:stretch/>
        </p:blipFill>
        <p:spPr>
          <a:xfrm>
            <a:off x="2940120" y="274680"/>
            <a:ext cx="6826320" cy="5121360"/>
          </a:xfrm>
          <a:prstGeom prst="rect">
            <a:avLst/>
          </a:prstGeom>
          <a:ln>
            <a:noFill/>
          </a:ln>
        </p:spPr>
      </p:pic>
    </p:spTree>
  </p:cSld>
  <p:transition spd="slow" advTm="14000">
    <p:blinds dir="vert"/>
  </p:transition>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99ccff"/>
        </a:solidFill>
      </p:bgPr>
    </p:bg>
    <p:spTree>
      <p:nvGrpSpPr>
        <p:cNvPr id="1" name=""/>
        <p:cNvGrpSpPr/>
        <p:nvPr/>
      </p:nvGrpSpPr>
      <p:grpSpPr>
        <a:xfrm>
          <a:off x="0" y="0"/>
          <a:ext cx="0" cy="0"/>
          <a:chOff x="0" y="0"/>
          <a:chExt cx="0" cy="0"/>
        </a:xfrm>
      </p:grpSpPr>
      <p:sp>
        <p:nvSpPr>
          <p:cNvPr id="52" name="TextShape 1"/>
          <p:cNvSpPr txBox="1"/>
          <p:nvPr/>
        </p:nvSpPr>
        <p:spPr>
          <a:xfrm>
            <a:off x="320400" y="182160"/>
            <a:ext cx="4708440" cy="5211720"/>
          </a:xfrm>
          <a:prstGeom prst="rect">
            <a:avLst/>
          </a:prstGeom>
          <a:noFill/>
          <a:ln>
            <a:noFill/>
          </a:ln>
        </p:spPr>
        <p:txBody>
          <a:bodyPr lIns="0" rIns="0" tIns="11520" bIns="0" anchor="ctr">
            <a:noAutofit/>
          </a:bodyPr>
          <a:p>
            <a:pPr algn="ctr">
              <a:lnSpc>
                <a:spcPct val="93000"/>
              </a:lnSpc>
            </a:pPr>
            <a:r>
              <a:rPr b="1" lang="en-GB" sz="1300" spc="-1" strike="noStrike">
                <a:solidFill>
                  <a:srgbClr val="000000"/>
                </a:solidFill>
                <a:latin typeface="Times New Roman"/>
                <a:ea typeface="SimSun;宋体"/>
              </a:rPr>
              <a:t>6 Elaborate Norman arch</a:t>
            </a:r>
            <a:endParaRPr b="0" lang="en-GB" sz="1300" spc="-1" strike="noStrike">
              <a:solidFill>
                <a:srgbClr val="000000"/>
              </a:solidFill>
              <a:latin typeface="Arial"/>
            </a:endParaRPr>
          </a:p>
          <a:p>
            <a:pPr algn="just">
              <a:lnSpc>
                <a:spcPct val="93000"/>
              </a:lnSpc>
            </a:pP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At the end of the cloisters we enter the cathedral itself through this highly elaborate Norman arch.</a:t>
            </a:r>
            <a:endParaRPr b="0" lang="en-GB" sz="1300" spc="-1" strike="noStrike">
              <a:solidFill>
                <a:srgbClr val="000000"/>
              </a:solidFill>
              <a:latin typeface="Arial"/>
            </a:endParaRPr>
          </a:p>
        </p:txBody>
      </p:sp>
      <p:pic>
        <p:nvPicPr>
          <p:cNvPr id="53" name="" descr=""/>
          <p:cNvPicPr/>
          <p:nvPr/>
        </p:nvPicPr>
        <p:blipFill>
          <a:blip r:embed="rId1"/>
          <a:stretch/>
        </p:blipFill>
        <p:spPr>
          <a:xfrm>
            <a:off x="5394240" y="90360"/>
            <a:ext cx="4114800" cy="5486400"/>
          </a:xfrm>
          <a:prstGeom prst="rect">
            <a:avLst/>
          </a:prstGeom>
          <a:ln>
            <a:noFill/>
          </a:ln>
        </p:spPr>
      </p:pic>
    </p:spTree>
  </p:cSld>
  <p:transition spd="slow" advTm="14000">
    <p:pull dir="d"/>
  </p:transition>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99ccff"/>
        </a:solidFill>
      </p:bgPr>
    </p:bg>
    <p:spTree>
      <p:nvGrpSpPr>
        <p:cNvPr id="1" name=""/>
        <p:cNvGrpSpPr/>
        <p:nvPr/>
      </p:nvGrpSpPr>
      <p:grpSpPr>
        <a:xfrm>
          <a:off x="0" y="0"/>
          <a:ext cx="0" cy="0"/>
          <a:chOff x="0" y="0"/>
          <a:chExt cx="0" cy="0"/>
        </a:xfrm>
      </p:grpSpPr>
      <p:sp>
        <p:nvSpPr>
          <p:cNvPr id="54" name="TextShape 1"/>
          <p:cNvSpPr txBox="1"/>
          <p:nvPr/>
        </p:nvSpPr>
        <p:spPr>
          <a:xfrm>
            <a:off x="5103720" y="364680"/>
            <a:ext cx="4130640" cy="4846680"/>
          </a:xfrm>
          <a:prstGeom prst="rect">
            <a:avLst/>
          </a:prstGeom>
          <a:noFill/>
          <a:ln>
            <a:noFill/>
          </a:ln>
        </p:spPr>
        <p:txBody>
          <a:bodyPr lIns="0" rIns="0" tIns="11520" bIns="0" anchor="ctr">
            <a:noAutofit/>
          </a:bodyPr>
          <a:p>
            <a:pPr marL="342720" indent="-342720" algn="ctr">
              <a:lnSpc>
                <a:spcPct val="93000"/>
              </a:lnSpc>
            </a:pPr>
            <a:r>
              <a:rPr b="1" lang="en-GB" sz="1300" spc="-1" strike="noStrike">
                <a:solidFill>
                  <a:srgbClr val="000000"/>
                </a:solidFill>
                <a:latin typeface="Times New Roman"/>
              </a:rPr>
              <a:t>7 The Nave</a:t>
            </a:r>
            <a:endParaRPr b="0" lang="en-GB" sz="1300" spc="-1" strike="noStrike">
              <a:solidFill>
                <a:srgbClr val="000000"/>
              </a:solidFill>
              <a:latin typeface="Arial"/>
            </a:endParaRPr>
          </a:p>
          <a:p>
            <a:pPr marL="342720" indent="-342720" algn="just">
              <a:lnSpc>
                <a:spcPct val="93000"/>
              </a:lnSpc>
            </a:pP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rPr>
              <a:t>Looking down the nave eastwards from the font towards the altar, we see distinctively-decorated columns which support </a:t>
            </a:r>
            <a:r>
              <a:rPr b="1" lang="en-GB" sz="1300" spc="-1" strike="noStrike">
                <a:solidFill>
                  <a:srgbClr val="000000"/>
                </a:solidFill>
                <a:latin typeface="Times New Roman"/>
              </a:rPr>
              <a:t>semi-circular</a:t>
            </a:r>
            <a:r>
              <a:rPr b="0" lang="en-GB" sz="1300" spc="-1" strike="noStrike">
                <a:solidFill>
                  <a:srgbClr val="000000"/>
                </a:solidFill>
                <a:latin typeface="Times New Roman"/>
              </a:rPr>
              <a:t> Norman arches. Above them, however, the stone roof is supported by ribbed </a:t>
            </a:r>
            <a:r>
              <a:rPr b="1" lang="en-GB" sz="1300" spc="-1" strike="noStrike">
                <a:solidFill>
                  <a:srgbClr val="000000"/>
                </a:solidFill>
                <a:latin typeface="Times New Roman"/>
              </a:rPr>
              <a:t>pointed</a:t>
            </a:r>
            <a:r>
              <a:rPr b="0" lang="en-GB" sz="1300" spc="-1" strike="noStrike">
                <a:solidFill>
                  <a:srgbClr val="000000"/>
                </a:solidFill>
                <a:latin typeface="Times New Roman"/>
              </a:rPr>
              <a:t> arches. This was innovatory work and is the earliest surviving stone vault of such size in the world.</a:t>
            </a:r>
            <a:endParaRPr b="0" lang="en-GB" sz="1300" spc="-1" strike="noStrike">
              <a:solidFill>
                <a:srgbClr val="000000"/>
              </a:solidFill>
              <a:latin typeface="Arial"/>
            </a:endParaRPr>
          </a:p>
          <a:p>
            <a:pPr marL="342720" indent="-342720" algn="just">
              <a:lnSpc>
                <a:spcPct val="93000"/>
              </a:lnSpc>
            </a:pPr>
            <a:b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rPr>
              <a:t>For more information about this remarkable building, see Sue Dobson,</a:t>
            </a:r>
            <a:r>
              <a:rPr b="0" i="1" lang="en-GB" sz="1300" spc="-1" strike="noStrike">
                <a:solidFill>
                  <a:srgbClr val="000000"/>
                </a:solidFill>
                <a:latin typeface="Times New Roman"/>
              </a:rPr>
              <a:t> The 50 Greatest Churches and Cathedrals of the World,</a:t>
            </a:r>
            <a:r>
              <a:rPr b="0" lang="en-GB" sz="1300" spc="-1" strike="noStrike">
                <a:solidFill>
                  <a:srgbClr val="000000"/>
                </a:solidFill>
                <a:latin typeface="Times New Roman"/>
              </a:rPr>
              <a:t> Icon Books Ltd., 2017.</a:t>
            </a:r>
            <a:endParaRPr b="0" lang="en-GB" sz="1300" spc="-1" strike="noStrike">
              <a:solidFill>
                <a:srgbClr val="000000"/>
              </a:solidFill>
              <a:latin typeface="Arial"/>
            </a:endParaRPr>
          </a:p>
          <a:p>
            <a:pPr marL="342720" indent="-342720" algn="ctr">
              <a:lnSpc>
                <a:spcPct val="93000"/>
              </a:lnSpc>
            </a:pPr>
            <a:br/>
            <a:endParaRPr b="0" lang="en-GB" sz="1300" spc="-1" strike="noStrike">
              <a:solidFill>
                <a:srgbClr val="000000"/>
              </a:solidFill>
              <a:latin typeface="Arial"/>
            </a:endParaRPr>
          </a:p>
        </p:txBody>
      </p:sp>
      <p:pic>
        <p:nvPicPr>
          <p:cNvPr id="55" name="" descr=""/>
          <p:cNvPicPr/>
          <p:nvPr/>
        </p:nvPicPr>
        <p:blipFill>
          <a:blip r:embed="rId1"/>
          <a:stretch/>
        </p:blipFill>
        <p:spPr>
          <a:xfrm>
            <a:off x="274680" y="182520"/>
            <a:ext cx="3976560" cy="5303880"/>
          </a:xfrm>
          <a:prstGeom prst="rect">
            <a:avLst/>
          </a:prstGeom>
          <a:ln>
            <a:noFill/>
          </a:ln>
        </p:spPr>
      </p:pic>
    </p:spTree>
  </p:cSld>
  <p:transition spd="slow" advTm="27000">
    <p:wipe dir="u"/>
  </p:transition>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99ccff"/>
        </a:solidFill>
      </p:bgPr>
    </p:bg>
    <p:spTree>
      <p:nvGrpSpPr>
        <p:cNvPr id="1" name=""/>
        <p:cNvGrpSpPr/>
        <p:nvPr/>
      </p:nvGrpSpPr>
      <p:grpSpPr>
        <a:xfrm>
          <a:off x="0" y="0"/>
          <a:ext cx="0" cy="0"/>
          <a:chOff x="0" y="0"/>
          <a:chExt cx="0" cy="0"/>
        </a:xfrm>
      </p:grpSpPr>
      <p:sp>
        <p:nvSpPr>
          <p:cNvPr id="56" name="TextShape 1"/>
          <p:cNvSpPr txBox="1"/>
          <p:nvPr/>
        </p:nvSpPr>
        <p:spPr>
          <a:xfrm>
            <a:off x="4936680" y="274680"/>
            <a:ext cx="4637160" cy="4937040"/>
          </a:xfrm>
          <a:prstGeom prst="rect">
            <a:avLst/>
          </a:prstGeom>
          <a:noFill/>
          <a:ln>
            <a:noFill/>
          </a:ln>
        </p:spPr>
        <p:txBody>
          <a:bodyPr lIns="0" rIns="0" tIns="11520" bIns="0" anchor="ctr">
            <a:noAutofit/>
          </a:bodyPr>
          <a:p>
            <a:pPr algn="ctr">
              <a:lnSpc>
                <a:spcPct val="93000"/>
              </a:lnSpc>
            </a:pPr>
            <a:r>
              <a:rPr b="1" lang="en-GB" sz="1300" spc="-1" strike="noStrike">
                <a:solidFill>
                  <a:srgbClr val="000000"/>
                </a:solidFill>
                <a:latin typeface="Times New Roman"/>
                <a:ea typeface="SimSun;宋体"/>
              </a:rPr>
              <a:t>8 Hartlepool St Hilda : south tower door</a:t>
            </a:r>
            <a:endParaRPr b="0" lang="en-GB" sz="1300" spc="-1" strike="noStrike">
              <a:solidFill>
                <a:srgbClr val="000000"/>
              </a:solidFill>
              <a:latin typeface="Arial"/>
            </a:endParaRPr>
          </a:p>
          <a:p>
            <a:pPr algn="just">
              <a:lnSpc>
                <a:spcPct val="93000"/>
              </a:lnSpc>
            </a:pP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We now come to our own church which was begun in 1192  - 99 years after Durham Cathedral - and enter through one of the buttresses which were built during the first century of the church’s life to help to secure the tower, as the land beneath it was found to be relatively unstable and prone to cracking.</a:t>
            </a:r>
            <a:endParaRPr b="0" lang="en-GB" sz="1300" spc="-1" strike="noStrike">
              <a:solidFill>
                <a:srgbClr val="000000"/>
              </a:solidFill>
              <a:latin typeface="Arial"/>
            </a:endParaRPr>
          </a:p>
        </p:txBody>
      </p:sp>
      <p:pic>
        <p:nvPicPr>
          <p:cNvPr id="57" name="" descr=""/>
          <p:cNvPicPr/>
          <p:nvPr/>
        </p:nvPicPr>
        <p:blipFill>
          <a:blip r:embed="rId1"/>
          <a:stretch/>
        </p:blipFill>
        <p:spPr>
          <a:xfrm>
            <a:off x="608040" y="169920"/>
            <a:ext cx="3873600" cy="5164200"/>
          </a:xfrm>
          <a:prstGeom prst="rect">
            <a:avLst/>
          </a:prstGeom>
          <a:ln>
            <a:noFill/>
          </a:ln>
        </p:spPr>
      </p:pic>
    </p:spTree>
  </p:cSld>
  <p:transition spd="slow" advTm="20000">
    <p:dissolve/>
  </p:transition>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99ccff"/>
        </a:solidFill>
      </p:bgPr>
    </p:bg>
    <p:spTree>
      <p:nvGrpSpPr>
        <p:cNvPr id="1" name=""/>
        <p:cNvGrpSpPr/>
        <p:nvPr/>
      </p:nvGrpSpPr>
      <p:grpSpPr>
        <a:xfrm>
          <a:off x="0" y="0"/>
          <a:ext cx="0" cy="0"/>
          <a:chOff x="0" y="0"/>
          <a:chExt cx="0" cy="0"/>
        </a:xfrm>
      </p:grpSpPr>
      <p:sp>
        <p:nvSpPr>
          <p:cNvPr id="58" name="TextShape 1"/>
          <p:cNvSpPr txBox="1"/>
          <p:nvPr/>
        </p:nvSpPr>
        <p:spPr>
          <a:xfrm>
            <a:off x="320760" y="274680"/>
            <a:ext cx="2970000" cy="5121360"/>
          </a:xfrm>
          <a:prstGeom prst="rect">
            <a:avLst/>
          </a:prstGeom>
          <a:noFill/>
          <a:ln>
            <a:noFill/>
          </a:ln>
        </p:spPr>
        <p:txBody>
          <a:bodyPr lIns="0" rIns="0" tIns="11520" bIns="0" anchor="ctr">
            <a:noAutofit/>
          </a:bodyPr>
          <a:p>
            <a:pPr algn="ctr">
              <a:lnSpc>
                <a:spcPct val="93000"/>
              </a:lnSpc>
            </a:pPr>
            <a:r>
              <a:rPr b="1" lang="en-GB" sz="1300" spc="-1" strike="noStrike">
                <a:solidFill>
                  <a:srgbClr val="000000"/>
                </a:solidFill>
                <a:latin typeface="Times New Roman"/>
                <a:ea typeface="SimSun;宋体"/>
              </a:rPr>
              <a:t>9 The nave</a:t>
            </a:r>
            <a:endParaRPr b="0" lang="en-GB" sz="1300" spc="-1" strike="noStrike">
              <a:solidFill>
                <a:srgbClr val="000000"/>
              </a:solidFill>
              <a:latin typeface="Arial"/>
            </a:endParaRPr>
          </a:p>
          <a:p>
            <a:pPr algn="just">
              <a:lnSpc>
                <a:spcPct val="93000"/>
              </a:lnSpc>
            </a:pP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Whereas Durham Cathedral had round Norman arches in the nave, at St Hilda’s, begun practically a century later, here we have the pointed Early English arches pioneered at Durham.  Notice the wooden roof.</a:t>
            </a:r>
            <a:endParaRPr b="0" lang="en-GB" sz="1300" spc="-1" strike="noStrike">
              <a:solidFill>
                <a:srgbClr val="000000"/>
              </a:solidFill>
              <a:latin typeface="Arial"/>
            </a:endParaRPr>
          </a:p>
        </p:txBody>
      </p:sp>
      <p:pic>
        <p:nvPicPr>
          <p:cNvPr id="59" name="" descr=""/>
          <p:cNvPicPr/>
          <p:nvPr/>
        </p:nvPicPr>
        <p:blipFill>
          <a:blip r:embed="rId1"/>
          <a:stretch/>
        </p:blipFill>
        <p:spPr>
          <a:xfrm>
            <a:off x="3573360" y="123840"/>
            <a:ext cx="6300720" cy="5362560"/>
          </a:xfrm>
          <a:prstGeom prst="rect">
            <a:avLst/>
          </a:prstGeom>
          <a:ln>
            <a:noFill/>
          </a:ln>
        </p:spPr>
      </p:pic>
    </p:spTree>
  </p:cSld>
  <p:transition spd="slow" advTm="15000">
    <p:blinds dir="vert"/>
  </p:transition>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99ccff"/>
        </a:solidFill>
      </p:bgPr>
    </p:bg>
    <p:spTree>
      <p:nvGrpSpPr>
        <p:cNvPr id="1" name=""/>
        <p:cNvGrpSpPr/>
        <p:nvPr/>
      </p:nvGrpSpPr>
      <p:grpSpPr>
        <a:xfrm>
          <a:off x="0" y="0"/>
          <a:ext cx="0" cy="0"/>
          <a:chOff x="0" y="0"/>
          <a:chExt cx="0" cy="0"/>
        </a:xfrm>
      </p:grpSpPr>
      <p:sp>
        <p:nvSpPr>
          <p:cNvPr id="60" name="TextShape 1"/>
          <p:cNvSpPr txBox="1"/>
          <p:nvPr/>
        </p:nvSpPr>
        <p:spPr>
          <a:xfrm>
            <a:off x="5576400" y="274680"/>
            <a:ext cx="3932280" cy="4937040"/>
          </a:xfrm>
          <a:prstGeom prst="rect">
            <a:avLst/>
          </a:prstGeom>
          <a:noFill/>
          <a:ln>
            <a:noFill/>
          </a:ln>
        </p:spPr>
        <p:txBody>
          <a:bodyPr lIns="0" rIns="0" tIns="11520" bIns="0" anchor="ctr">
            <a:noAutofit/>
          </a:bodyPr>
          <a:p>
            <a:pPr algn="ctr">
              <a:lnSpc>
                <a:spcPct val="93000"/>
              </a:lnSpc>
            </a:pPr>
            <a:r>
              <a:rPr b="1" lang="en-GB" sz="1300" spc="-1" strike="noStrike">
                <a:solidFill>
                  <a:srgbClr val="000000"/>
                </a:solidFill>
                <a:latin typeface="Times New Roman"/>
                <a:ea typeface="SimSun;宋体"/>
              </a:rPr>
              <a:t>10 South Porch</a:t>
            </a:r>
            <a:endParaRPr b="0" lang="en-GB" sz="1300" spc="-1" strike="noStrike">
              <a:solidFill>
                <a:srgbClr val="000000"/>
              </a:solidFill>
              <a:latin typeface="Arial"/>
            </a:endParaRPr>
          </a:p>
          <a:p>
            <a:pPr algn="just">
              <a:lnSpc>
                <a:spcPct val="93000"/>
              </a:lnSpc>
            </a:pP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Now it’s time to go out of the church and enter it again via the South Porch.</a:t>
            </a:r>
            <a:endParaRPr b="0" lang="en-GB" sz="1300" spc="-1" strike="noStrike">
              <a:solidFill>
                <a:srgbClr val="000000"/>
              </a:solidFill>
              <a:latin typeface="Arial"/>
            </a:endParaRPr>
          </a:p>
        </p:txBody>
      </p:sp>
      <p:pic>
        <p:nvPicPr>
          <p:cNvPr id="61" name="" descr=""/>
          <p:cNvPicPr/>
          <p:nvPr/>
        </p:nvPicPr>
        <p:blipFill>
          <a:blip r:embed="rId1"/>
          <a:stretch/>
        </p:blipFill>
        <p:spPr>
          <a:xfrm>
            <a:off x="833400" y="185760"/>
            <a:ext cx="3898800" cy="5199120"/>
          </a:xfrm>
          <a:prstGeom prst="rect">
            <a:avLst/>
          </a:prstGeom>
          <a:ln>
            <a:noFill/>
          </a:ln>
        </p:spPr>
      </p:pic>
    </p:spTree>
  </p:cSld>
  <p:transition spd="slow" advTm="10000">
    <p:wipe dir="u"/>
  </p:transition>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99ccff"/>
        </a:solidFill>
      </p:bgPr>
    </p:bg>
    <p:spTree>
      <p:nvGrpSpPr>
        <p:cNvPr id="1" name=""/>
        <p:cNvGrpSpPr/>
        <p:nvPr/>
      </p:nvGrpSpPr>
      <p:grpSpPr>
        <a:xfrm>
          <a:off x="0" y="0"/>
          <a:ext cx="0" cy="0"/>
          <a:chOff x="0" y="0"/>
          <a:chExt cx="0" cy="0"/>
        </a:xfrm>
      </p:grpSpPr>
      <p:sp>
        <p:nvSpPr>
          <p:cNvPr id="62" name="TextShape 1"/>
          <p:cNvSpPr txBox="1"/>
          <p:nvPr/>
        </p:nvSpPr>
        <p:spPr>
          <a:xfrm>
            <a:off x="502920" y="274680"/>
            <a:ext cx="4708440" cy="5029200"/>
          </a:xfrm>
          <a:prstGeom prst="rect">
            <a:avLst/>
          </a:prstGeom>
          <a:noFill/>
          <a:ln>
            <a:noFill/>
          </a:ln>
        </p:spPr>
        <p:txBody>
          <a:bodyPr lIns="0" rIns="0" tIns="11520" bIns="0" anchor="ctr">
            <a:noAutofit/>
          </a:bodyPr>
          <a:p>
            <a:pPr algn="ctr">
              <a:lnSpc>
                <a:spcPct val="93000"/>
              </a:lnSpc>
            </a:pPr>
            <a:r>
              <a:rPr b="1" lang="en-GB" sz="1300" spc="-1" strike="noStrike">
                <a:solidFill>
                  <a:srgbClr val="000000"/>
                </a:solidFill>
                <a:latin typeface="Times New Roman"/>
                <a:ea typeface="SimSun;宋体"/>
              </a:rPr>
              <a:t>11 South Porch - the Norman Arch</a:t>
            </a:r>
            <a:endParaRPr b="0" lang="en-GB" sz="1300" spc="-1" strike="noStrike">
              <a:solidFill>
                <a:srgbClr val="000000"/>
              </a:solidFill>
              <a:latin typeface="Arial"/>
            </a:endParaRPr>
          </a:p>
          <a:p>
            <a:pPr algn="ctr">
              <a:lnSpc>
                <a:spcPct val="93000"/>
              </a:lnSpc>
            </a:pPr>
            <a:endParaRPr b="0" lang="en-GB" sz="1300" spc="-1" strike="noStrike">
              <a:solidFill>
                <a:srgbClr val="000000"/>
              </a:solidFill>
              <a:latin typeface="Arial"/>
            </a:endParaRPr>
          </a:p>
          <a:p>
            <a:pPr algn="ctr">
              <a:lnSpc>
                <a:spcPct val="93000"/>
              </a:lnSpc>
            </a:pPr>
            <a:r>
              <a:rPr b="0" lang="en-GB" sz="1300" spc="-1" strike="noStrike">
                <a:solidFill>
                  <a:srgbClr val="000000"/>
                </a:solidFill>
                <a:latin typeface="Times New Roman"/>
                <a:ea typeface="SimSun;宋体"/>
              </a:rPr>
              <a:t>What is this Norman arch doing here?</a:t>
            </a:r>
            <a:endParaRPr b="0" lang="en-GB" sz="1300" spc="-1" strike="noStrike">
              <a:solidFill>
                <a:srgbClr val="000000"/>
              </a:solidFill>
              <a:latin typeface="Arial"/>
            </a:endParaRPr>
          </a:p>
          <a:p>
            <a:pPr algn="just">
              <a:lnSpc>
                <a:spcPct val="93000"/>
              </a:lnSpc>
            </a:pP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a) Tees Archaeology explain that it was built about 50 years before the present St Hilda’s church, as part of an earlier building but that when this church was being built, this arch was “recycled” into it from its previous position - though we don’t know exactly where that was.</a:t>
            </a:r>
            <a:endParaRPr b="0" lang="en-GB" sz="1300" spc="-1" strike="noStrike">
              <a:solidFill>
                <a:srgbClr val="000000"/>
              </a:solidFill>
              <a:latin typeface="Arial"/>
            </a:endParaRPr>
          </a:p>
          <a:p>
            <a:pPr algn="just">
              <a:lnSpc>
                <a:spcPct val="93000"/>
              </a:lnSpc>
            </a:pP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b) It does seem, though, that even in the C12th, these earlier-style arches were still being built, particularly for entrances to buildings. </a:t>
            </a:r>
            <a:endParaRPr b="0" lang="en-GB" sz="1300" spc="-1" strike="noStrike">
              <a:solidFill>
                <a:srgbClr val="000000"/>
              </a:solidFill>
              <a:latin typeface="Arial"/>
            </a:endParaRPr>
          </a:p>
        </p:txBody>
      </p:sp>
      <p:pic>
        <p:nvPicPr>
          <p:cNvPr id="63" name="" descr=""/>
          <p:cNvPicPr/>
          <p:nvPr/>
        </p:nvPicPr>
        <p:blipFill>
          <a:blip r:embed="rId1"/>
          <a:stretch/>
        </p:blipFill>
        <p:spPr>
          <a:xfrm>
            <a:off x="5784840" y="182520"/>
            <a:ext cx="3998880" cy="5332320"/>
          </a:xfrm>
          <a:prstGeom prst="rect">
            <a:avLst/>
          </a:prstGeom>
          <a:ln>
            <a:noFill/>
          </a:ln>
        </p:spPr>
      </p:pic>
    </p:spTree>
  </p:cSld>
  <p:transition spd="slow" advTm="20000">
    <p:dissolve/>
  </p:transition>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99ccff"/>
        </a:solidFill>
      </p:bgPr>
    </p:bg>
    <p:spTree>
      <p:nvGrpSpPr>
        <p:cNvPr id="1" name=""/>
        <p:cNvGrpSpPr/>
        <p:nvPr/>
      </p:nvGrpSpPr>
      <p:grpSpPr>
        <a:xfrm>
          <a:off x="0" y="0"/>
          <a:ext cx="0" cy="0"/>
          <a:chOff x="0" y="0"/>
          <a:chExt cx="0" cy="0"/>
        </a:xfrm>
      </p:grpSpPr>
      <p:sp>
        <p:nvSpPr>
          <p:cNvPr id="64" name="TextShape 1"/>
          <p:cNvSpPr txBox="1"/>
          <p:nvPr/>
        </p:nvSpPr>
        <p:spPr>
          <a:xfrm>
            <a:off x="4754520" y="364680"/>
            <a:ext cx="4821120" cy="4846680"/>
          </a:xfrm>
          <a:prstGeom prst="rect">
            <a:avLst/>
          </a:prstGeom>
          <a:noFill/>
          <a:ln>
            <a:noFill/>
          </a:ln>
        </p:spPr>
        <p:txBody>
          <a:bodyPr lIns="0" rIns="0" tIns="11520" bIns="0" anchor="ctr">
            <a:noAutofit/>
          </a:bodyPr>
          <a:p>
            <a:pPr algn="ctr">
              <a:lnSpc>
                <a:spcPct val="93000"/>
              </a:lnSpc>
            </a:pPr>
            <a:r>
              <a:rPr b="1" lang="en-GB" sz="1300" spc="-1" strike="noStrike">
                <a:solidFill>
                  <a:srgbClr val="000000"/>
                </a:solidFill>
                <a:latin typeface="Times New Roman"/>
                <a:ea typeface="SimSun;宋体"/>
              </a:rPr>
              <a:t>12 Brinkburn Priory, Northumberland</a:t>
            </a:r>
            <a:endParaRPr b="0" lang="en-GB" sz="1300" spc="-1" strike="noStrike">
              <a:solidFill>
                <a:srgbClr val="000000"/>
              </a:solidFill>
              <a:latin typeface="Arial"/>
            </a:endParaRPr>
          </a:p>
          <a:p>
            <a:pPr algn="just">
              <a:lnSpc>
                <a:spcPct val="93000"/>
              </a:lnSpc>
            </a:pP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For example, the north door of Brinkburn Priory in Northumberland, which was built between 1190 and 1220 - about the same time as St Hilda’s - has a Norman Arch but above it is an arcade in the contemporary Early English style.</a:t>
            </a:r>
            <a:endParaRPr b="0" lang="en-GB" sz="1300" spc="-1" strike="noStrike">
              <a:solidFill>
                <a:srgbClr val="000000"/>
              </a:solidFill>
              <a:latin typeface="Arial"/>
            </a:endParaRPr>
          </a:p>
        </p:txBody>
      </p:sp>
      <p:pic>
        <p:nvPicPr>
          <p:cNvPr id="65" name="" descr=""/>
          <p:cNvPicPr/>
          <p:nvPr/>
        </p:nvPicPr>
        <p:blipFill>
          <a:blip r:embed="rId1"/>
          <a:stretch/>
        </p:blipFill>
        <p:spPr>
          <a:xfrm>
            <a:off x="438120" y="274680"/>
            <a:ext cx="3951360" cy="5275080"/>
          </a:xfrm>
          <a:prstGeom prst="rect">
            <a:avLst/>
          </a:prstGeom>
          <a:ln>
            <a:noFill/>
          </a:ln>
        </p:spPr>
      </p:pic>
    </p:spTree>
  </p:cSld>
  <p:transition spd="slow" advTm="15000">
    <p:pull dir="d"/>
  </p:transition>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99ccff"/>
        </a:solidFill>
      </p:bgPr>
    </p:bg>
    <p:spTree>
      <p:nvGrpSpPr>
        <p:cNvPr id="1" name=""/>
        <p:cNvGrpSpPr/>
        <p:nvPr/>
      </p:nvGrpSpPr>
      <p:grpSpPr>
        <a:xfrm>
          <a:off x="0" y="0"/>
          <a:ext cx="0" cy="0"/>
          <a:chOff x="0" y="0"/>
          <a:chExt cx="0" cy="0"/>
        </a:xfrm>
      </p:grpSpPr>
      <p:sp>
        <p:nvSpPr>
          <p:cNvPr id="66" name="TextShape 1"/>
          <p:cNvSpPr txBox="1"/>
          <p:nvPr/>
        </p:nvSpPr>
        <p:spPr>
          <a:xfrm>
            <a:off x="412560" y="274320"/>
            <a:ext cx="5073480" cy="5211720"/>
          </a:xfrm>
          <a:prstGeom prst="rect">
            <a:avLst/>
          </a:prstGeom>
          <a:noFill/>
          <a:ln>
            <a:noFill/>
          </a:ln>
        </p:spPr>
        <p:txBody>
          <a:bodyPr lIns="0" rIns="0" tIns="11520" bIns="0" anchor="ctr">
            <a:noAutofit/>
          </a:bodyPr>
          <a:p>
            <a:pPr algn="ctr">
              <a:lnSpc>
                <a:spcPct val="93000"/>
              </a:lnSpc>
            </a:pPr>
            <a:r>
              <a:rPr b="1" lang="en-GB" sz="1300" spc="-1" strike="noStrike">
                <a:solidFill>
                  <a:srgbClr val="000000"/>
                </a:solidFill>
                <a:latin typeface="Times New Roman"/>
                <a:ea typeface="SimSun;宋体"/>
              </a:rPr>
              <a:t>13 Wells Cathedral</a:t>
            </a:r>
            <a:endParaRPr b="0" lang="en-GB" sz="1300" spc="-1" strike="noStrike">
              <a:solidFill>
                <a:srgbClr val="000000"/>
              </a:solidFill>
              <a:latin typeface="Arial"/>
            </a:endParaRPr>
          </a:p>
          <a:p>
            <a:pPr algn="just">
              <a:lnSpc>
                <a:spcPct val="93000"/>
              </a:lnSpc>
            </a:pPr>
            <a:r>
              <a:rPr b="1" lang="en-GB" sz="1300" spc="-1" strike="noStrike">
                <a:solidFill>
                  <a:srgbClr val="000000"/>
                </a:solidFill>
                <a:latin typeface="Times New Roman"/>
                <a:ea typeface="Times New Roman"/>
              </a:rPr>
              <a:t>  </a:t>
            </a: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We now go south-west to Wells Cathedral in Somerset, upon which building began in 1175, some 17 years before St Hilda’s but 82 years after Durham Cathedral.  Notice that the nave arches are in the Early English pointed style.</a:t>
            </a:r>
            <a:endParaRPr b="0" lang="en-GB" sz="1300" spc="-1" strike="noStrike">
              <a:solidFill>
                <a:srgbClr val="000000"/>
              </a:solidFill>
              <a:latin typeface="Arial"/>
            </a:endParaRPr>
          </a:p>
          <a:p>
            <a:pPr algn="just">
              <a:lnSpc>
                <a:spcPct val="93000"/>
              </a:lnSpc>
            </a:pP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Notice the distinctive the scissor arch in front of the chancel screen.  Actually it’s one of three - the others are to the north and south - they’re all to do with the tower problem again.</a:t>
            </a:r>
            <a:endParaRPr b="0" lang="en-GB" sz="1300" spc="-1" strike="noStrike">
              <a:solidFill>
                <a:srgbClr val="000000"/>
              </a:solidFill>
              <a:latin typeface="Arial"/>
            </a:endParaRPr>
          </a:p>
          <a:p>
            <a:pPr algn="just">
              <a:lnSpc>
                <a:spcPct val="93000"/>
              </a:lnSpc>
            </a:pP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In 1313 the tower had been heightened and a lead-covered spire placed on top.  After cracks had begun to appear in the cathedral walls and other solutions seemed not to be effective, these scissor arches were built, as a final solution, between 1338 and 1348 - a remarkable achievement.  [Apparently, according to contemporary thinking, the problem was solved, not by the construction of these arches but by other work done on e.g. windows - much as W D Caroe did here in the 1925 - 1932 restoration.]</a:t>
            </a:r>
            <a:endParaRPr b="0" lang="en-GB" sz="1300" spc="-1" strike="noStrike">
              <a:solidFill>
                <a:srgbClr val="000000"/>
              </a:solidFill>
              <a:latin typeface="Arial"/>
            </a:endParaRPr>
          </a:p>
        </p:txBody>
      </p:sp>
      <p:pic>
        <p:nvPicPr>
          <p:cNvPr id="67" name="" descr=""/>
          <p:cNvPicPr/>
          <p:nvPr/>
        </p:nvPicPr>
        <p:blipFill>
          <a:blip r:embed="rId1"/>
          <a:stretch/>
        </p:blipFill>
        <p:spPr>
          <a:xfrm>
            <a:off x="5761080" y="182520"/>
            <a:ext cx="4032360" cy="5378400"/>
          </a:xfrm>
          <a:prstGeom prst="rect">
            <a:avLst/>
          </a:prstGeom>
          <a:ln>
            <a:noFill/>
          </a:ln>
        </p:spPr>
      </p:pic>
    </p:spTree>
  </p:cSld>
  <p:transition spd="slow" advTm="30000">
    <p:fade thruBlk="true"/>
  </p:transition>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99ccff"/>
        </a:solidFill>
      </p:bgPr>
    </p:bg>
    <p:spTree>
      <p:nvGrpSpPr>
        <p:cNvPr id="1" name=""/>
        <p:cNvGrpSpPr/>
        <p:nvPr/>
      </p:nvGrpSpPr>
      <p:grpSpPr>
        <a:xfrm>
          <a:off x="0" y="0"/>
          <a:ext cx="0" cy="0"/>
          <a:chOff x="0" y="0"/>
          <a:chExt cx="0" cy="0"/>
        </a:xfrm>
      </p:grpSpPr>
      <p:sp>
        <p:nvSpPr>
          <p:cNvPr id="68" name="TextShape 1"/>
          <p:cNvSpPr txBox="1"/>
          <p:nvPr/>
        </p:nvSpPr>
        <p:spPr>
          <a:xfrm>
            <a:off x="7040520" y="-147600"/>
            <a:ext cx="2835360" cy="5965920"/>
          </a:xfrm>
          <a:prstGeom prst="rect">
            <a:avLst/>
          </a:prstGeom>
          <a:noFill/>
          <a:ln>
            <a:noFill/>
          </a:ln>
        </p:spPr>
        <p:txBody>
          <a:bodyPr lIns="0" rIns="0" tIns="11520" bIns="0" anchor="ctr">
            <a:noAutofit/>
          </a:bodyPr>
          <a:p>
            <a:pPr algn="ctr">
              <a:lnSpc>
                <a:spcPct val="93000"/>
              </a:lnSpc>
            </a:pPr>
            <a:r>
              <a:rPr b="1" lang="en-GB" sz="1300" spc="-1" strike="noStrike">
                <a:solidFill>
                  <a:srgbClr val="000000"/>
                </a:solidFill>
                <a:latin typeface="Times New Roman"/>
                <a:ea typeface="SimSun;宋体"/>
              </a:rPr>
              <a:t>14  Peterborough Cathedral</a:t>
            </a:r>
            <a:endParaRPr b="0" lang="en-GB" sz="1300" spc="-1" strike="noStrike">
              <a:solidFill>
                <a:srgbClr val="000000"/>
              </a:solidFill>
              <a:latin typeface="Arial"/>
            </a:endParaRPr>
          </a:p>
          <a:p>
            <a:pPr algn="just">
              <a:lnSpc>
                <a:spcPct val="93000"/>
              </a:lnSpc>
            </a:pP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Begun in 1118, only 15 years after Durham but 74 years before St Hilda’s, the arches of the nave are in the Norman style. The structure of the building remains essentially as it was on completion.</a:t>
            </a:r>
            <a:endParaRPr b="0" lang="en-GB" sz="1300" spc="-1" strike="noStrike">
              <a:solidFill>
                <a:srgbClr val="000000"/>
              </a:solidFill>
              <a:latin typeface="Arial"/>
            </a:endParaRPr>
          </a:p>
          <a:p>
            <a:pPr algn="just">
              <a:lnSpc>
                <a:spcPct val="93000"/>
              </a:lnSpc>
            </a:pP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Notice, though, that whereas Durham has a stone roof, Peterborough’s is wooden - less imaginative, perhaps - but that original </a:t>
            </a:r>
            <a:r>
              <a:rPr b="0" lang="en-GB" sz="1300" spc="-1" strike="noStrike">
                <a:solidFill>
                  <a:srgbClr val="010101"/>
                </a:solidFill>
                <a:latin typeface="Times New Roman"/>
                <a:ea typeface="SimSun;宋体"/>
              </a:rPr>
              <a:t>wooden ceiling is still in place, the only one of its type in this country and one of only four wooden ceilings of this period surviving in the whole of Europe. It’s been over-painted twice but retains its original style and pattern.</a:t>
            </a:r>
            <a:r>
              <a:rPr b="0" lang="en-GB" sz="1300" spc="-1" strike="noStrike">
                <a:solidFill>
                  <a:srgbClr val="000000"/>
                </a:solidFill>
                <a:latin typeface="Times New Roman"/>
                <a:ea typeface="SimSun;宋体"/>
              </a:rPr>
              <a:t> </a:t>
            </a:r>
            <a:endParaRPr b="0" lang="en-GB" sz="1300" spc="-1" strike="noStrike">
              <a:solidFill>
                <a:srgbClr val="000000"/>
              </a:solidFill>
              <a:latin typeface="Arial"/>
            </a:endParaRPr>
          </a:p>
          <a:p>
            <a:pPr algn="just">
              <a:lnSpc>
                <a:spcPct val="93000"/>
              </a:lnSpc>
            </a:pP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When I was there in 2015, I suddenly began to feel that I was at home because:</a:t>
            </a:r>
            <a:endParaRPr b="0" lang="en-GB" sz="1300" spc="-1" strike="noStrike">
              <a:solidFill>
                <a:srgbClr val="000000"/>
              </a:solidFill>
              <a:latin typeface="Arial"/>
            </a:endParaRPr>
          </a:p>
          <a:p>
            <a:pPr algn="just">
              <a:lnSpc>
                <a:spcPct val="93000"/>
              </a:lnSpc>
            </a:pP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 from the back of the nave there was a full-length, uninterrupted view down the building </a:t>
            </a: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      </a:t>
            </a: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 above the altar there was a hanging cross</a:t>
            </a:r>
            <a:endParaRPr b="0" lang="en-GB" sz="1300" spc="-1" strike="noStrike">
              <a:solidFill>
                <a:srgbClr val="000000"/>
              </a:solidFill>
              <a:latin typeface="Arial"/>
            </a:endParaRPr>
          </a:p>
        </p:txBody>
      </p:sp>
      <p:pic>
        <p:nvPicPr>
          <p:cNvPr id="69" name="" descr=""/>
          <p:cNvPicPr/>
          <p:nvPr/>
        </p:nvPicPr>
        <p:blipFill>
          <a:blip r:embed="rId1"/>
          <a:stretch/>
        </p:blipFill>
        <p:spPr>
          <a:xfrm>
            <a:off x="182520" y="1120680"/>
            <a:ext cx="6707160" cy="3726000"/>
          </a:xfrm>
          <a:prstGeom prst="rect">
            <a:avLst/>
          </a:prstGeom>
          <a:ln>
            <a:noFill/>
          </a:ln>
        </p:spPr>
      </p:pic>
    </p:spTree>
  </p:cSld>
  <p:transition spd="slow" advTm="30000">
    <p:pull dir="d"/>
  </p:transition>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99ccff"/>
        </a:solidFill>
      </p:bgPr>
    </p:bg>
    <p:spTree>
      <p:nvGrpSpPr>
        <p:cNvPr id="1" name=""/>
        <p:cNvGrpSpPr/>
        <p:nvPr/>
      </p:nvGrpSpPr>
      <p:grpSpPr>
        <a:xfrm>
          <a:off x="0" y="0"/>
          <a:ext cx="0" cy="0"/>
          <a:chOff x="0" y="0"/>
          <a:chExt cx="0" cy="0"/>
        </a:xfrm>
      </p:grpSpPr>
      <p:sp>
        <p:nvSpPr>
          <p:cNvPr id="70" name="TextShape 1"/>
          <p:cNvSpPr txBox="1"/>
          <p:nvPr/>
        </p:nvSpPr>
        <p:spPr>
          <a:xfrm>
            <a:off x="5303880" y="274680"/>
            <a:ext cx="4271760" cy="5121360"/>
          </a:xfrm>
          <a:prstGeom prst="rect">
            <a:avLst/>
          </a:prstGeom>
          <a:noFill/>
          <a:ln>
            <a:noFill/>
          </a:ln>
        </p:spPr>
        <p:txBody>
          <a:bodyPr lIns="0" rIns="0" tIns="11520" bIns="0" anchor="ctr">
            <a:noAutofit/>
          </a:bodyPr>
          <a:p>
            <a:pPr algn="ctr">
              <a:lnSpc>
                <a:spcPct val="93000"/>
              </a:lnSpc>
            </a:pPr>
            <a:r>
              <a:rPr b="1" lang="en-GB" sz="1300" spc="-1" strike="noStrike">
                <a:solidFill>
                  <a:srgbClr val="000000"/>
                </a:solidFill>
                <a:latin typeface="Times New Roman"/>
                <a:ea typeface="SimSun;宋体"/>
              </a:rPr>
              <a:t>15 Ordination Day at Peterborough</a:t>
            </a:r>
            <a:endParaRPr b="0" lang="en-GB" sz="1300" spc="-1" strike="noStrike">
              <a:solidFill>
                <a:srgbClr val="000000"/>
              </a:solidFill>
              <a:latin typeface="Arial"/>
            </a:endParaRPr>
          </a:p>
          <a:p>
            <a:pPr algn="just">
              <a:lnSpc>
                <a:spcPct val="93000"/>
              </a:lnSpc>
            </a:pP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This slide, enlarged from a postcard, shows these features more clearly.</a:t>
            </a:r>
            <a:endParaRPr b="0" lang="en-GB" sz="1300" spc="-1" strike="noStrike">
              <a:solidFill>
                <a:srgbClr val="000000"/>
              </a:solidFill>
              <a:latin typeface="Arial"/>
            </a:endParaRPr>
          </a:p>
        </p:txBody>
      </p:sp>
      <p:pic>
        <p:nvPicPr>
          <p:cNvPr id="71" name="" descr=""/>
          <p:cNvPicPr/>
          <p:nvPr/>
        </p:nvPicPr>
        <p:blipFill>
          <a:blip r:embed="rId1"/>
          <a:stretch/>
        </p:blipFill>
        <p:spPr>
          <a:xfrm>
            <a:off x="1096920" y="270000"/>
            <a:ext cx="3618000" cy="5153040"/>
          </a:xfrm>
          <a:prstGeom prst="rect">
            <a:avLst/>
          </a:prstGeom>
          <a:ln>
            <a:noFill/>
          </a:ln>
        </p:spPr>
      </p:pic>
    </p:spTree>
  </p:cSld>
  <p:transition spd="slow" advTm="10000">
    <p:pull dir="d"/>
  </p:transition>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99ccff"/>
        </a:solidFill>
      </p:bgPr>
    </p:bg>
    <p:spTree>
      <p:nvGrpSpPr>
        <p:cNvPr id="1" name=""/>
        <p:cNvGrpSpPr/>
        <p:nvPr/>
      </p:nvGrpSpPr>
      <p:grpSpPr>
        <a:xfrm>
          <a:off x="0" y="0"/>
          <a:ext cx="0" cy="0"/>
          <a:chOff x="0" y="0"/>
          <a:chExt cx="0" cy="0"/>
        </a:xfrm>
      </p:grpSpPr>
      <p:sp>
        <p:nvSpPr>
          <p:cNvPr id="72" name="TextShape 1"/>
          <p:cNvSpPr txBox="1"/>
          <p:nvPr/>
        </p:nvSpPr>
        <p:spPr>
          <a:xfrm>
            <a:off x="5694480" y="182520"/>
            <a:ext cx="3814560" cy="4664160"/>
          </a:xfrm>
          <a:prstGeom prst="rect">
            <a:avLst/>
          </a:prstGeom>
          <a:noFill/>
          <a:ln>
            <a:noFill/>
          </a:ln>
        </p:spPr>
        <p:txBody>
          <a:bodyPr lIns="0" rIns="0" tIns="11520" bIns="0" anchor="ctr">
            <a:noAutofit/>
          </a:bodyPr>
          <a:p>
            <a:pPr algn="ctr">
              <a:lnSpc>
                <a:spcPct val="93000"/>
              </a:lnSpc>
            </a:pPr>
            <a:r>
              <a:rPr b="1" lang="en-GB" sz="1300" spc="-1" strike="noStrike">
                <a:solidFill>
                  <a:srgbClr val="000000"/>
                </a:solidFill>
                <a:latin typeface="Times New Roman"/>
                <a:ea typeface="SimSun;宋体"/>
              </a:rPr>
              <a:t>16  Peterborough Cathedral : west end</a:t>
            </a:r>
            <a:endParaRPr b="0" lang="en-GB" sz="1300" spc="-1" strike="noStrike">
              <a:solidFill>
                <a:srgbClr val="000000"/>
              </a:solidFill>
              <a:latin typeface="Arial"/>
            </a:endParaRPr>
          </a:p>
          <a:p>
            <a:pPr algn="just">
              <a:lnSpc>
                <a:spcPct val="93000"/>
              </a:lnSpc>
            </a:pP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 </a:t>
            </a:r>
            <a:r>
              <a:rPr b="0" lang="en-GB" sz="1300" spc="-1" strike="noStrike">
                <a:solidFill>
                  <a:srgbClr val="000000"/>
                </a:solidFill>
                <a:latin typeface="Times New Roman"/>
                <a:ea typeface="SimSun;宋体"/>
              </a:rPr>
              <a:t>but when I turned, I felt even more at home because I saw:-</a:t>
            </a:r>
            <a:endParaRPr b="0" lang="en-GB" sz="1300" spc="-1" strike="noStrike">
              <a:solidFill>
                <a:srgbClr val="000000"/>
              </a:solidFill>
              <a:latin typeface="Arial"/>
            </a:endParaRPr>
          </a:p>
          <a:p>
            <a:pPr algn="just">
              <a:lnSpc>
                <a:spcPct val="93000"/>
              </a:lnSpc>
            </a:pP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 the font</a:t>
            </a: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 some familiar chairs!</a:t>
            </a: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 and wooden doors but opened to show a pair of glass doors giving a view into the porch outside - something which we hope that we may see here one day.</a:t>
            </a:r>
            <a:endParaRPr b="0" lang="en-GB" sz="1300" spc="-1" strike="noStrike">
              <a:solidFill>
                <a:srgbClr val="000000"/>
              </a:solidFill>
              <a:latin typeface="Arial"/>
            </a:endParaRPr>
          </a:p>
          <a:p>
            <a:pPr algn="just">
              <a:lnSpc>
                <a:spcPct val="93000"/>
              </a:lnSpc>
            </a:pPr>
            <a:endParaRPr b="0" lang="en-GB" sz="1300" spc="-1" strike="noStrike">
              <a:solidFill>
                <a:srgbClr val="000000"/>
              </a:solidFill>
              <a:latin typeface="Arial"/>
            </a:endParaRPr>
          </a:p>
          <a:p>
            <a:pPr algn="ctr">
              <a:lnSpc>
                <a:spcPct val="93000"/>
              </a:lnSpc>
            </a:pPr>
            <a:endParaRPr b="0" lang="en-GB" sz="1300" spc="-1" strike="noStrike">
              <a:solidFill>
                <a:srgbClr val="000000"/>
              </a:solidFill>
              <a:latin typeface="Arial"/>
            </a:endParaRPr>
          </a:p>
          <a:p>
            <a:pPr algn="just">
              <a:lnSpc>
                <a:spcPct val="93000"/>
              </a:lnSpc>
            </a:pPr>
            <a:endParaRPr b="0" lang="en-GB" sz="1300" spc="-1" strike="noStrike">
              <a:solidFill>
                <a:srgbClr val="000000"/>
              </a:solidFill>
              <a:latin typeface="Arial"/>
            </a:endParaRPr>
          </a:p>
          <a:p>
            <a:pPr algn="just">
              <a:lnSpc>
                <a:spcPct val="93000"/>
              </a:lnSpc>
            </a:pPr>
            <a:endParaRPr b="0" lang="en-GB" sz="1300" spc="-1" strike="noStrike">
              <a:solidFill>
                <a:srgbClr val="000000"/>
              </a:solidFill>
              <a:latin typeface="Arial"/>
            </a:endParaRPr>
          </a:p>
        </p:txBody>
      </p:sp>
      <p:pic>
        <p:nvPicPr>
          <p:cNvPr id="73" name="" descr=""/>
          <p:cNvPicPr/>
          <p:nvPr/>
        </p:nvPicPr>
        <p:blipFill>
          <a:blip r:embed="rId1"/>
          <a:stretch/>
        </p:blipFill>
        <p:spPr>
          <a:xfrm>
            <a:off x="457200" y="103320"/>
            <a:ext cx="4981680" cy="3736800"/>
          </a:xfrm>
          <a:prstGeom prst="rect">
            <a:avLst/>
          </a:prstGeom>
          <a:ln>
            <a:noFill/>
          </a:ln>
        </p:spPr>
      </p:pic>
      <p:sp>
        <p:nvSpPr>
          <p:cNvPr id="74" name="CustomShape 2"/>
          <p:cNvSpPr/>
          <p:nvPr/>
        </p:nvSpPr>
        <p:spPr>
          <a:xfrm>
            <a:off x="365040" y="4022640"/>
            <a:ext cx="9236160" cy="154152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56520" bIns="45000">
            <a:noAutofit/>
          </a:bodyPr>
          <a:p>
            <a:pPr algn="just">
              <a:lnSpc>
                <a:spcPct val="93000"/>
              </a:lnSpc>
            </a:pPr>
            <a:r>
              <a:rPr b="0" lang="en-GB" sz="1300" spc="-1" strike="noStrike" u="sng">
                <a:solidFill>
                  <a:srgbClr val="000000"/>
                </a:solidFill>
                <a:uFillTx/>
                <a:latin typeface="Times New Roman"/>
                <a:ea typeface="SimSun;宋体"/>
              </a:rPr>
              <a:t>Further developments in the history of St Hilda’s Church</a:t>
            </a:r>
            <a:endParaRPr b="0" lang="en-GB" sz="1300" spc="-1" strike="noStrike">
              <a:solidFill>
                <a:srgbClr val="000000"/>
              </a:solidFill>
              <a:latin typeface="Arial"/>
            </a:endParaRPr>
          </a:p>
          <a:p>
            <a:pPr algn="just">
              <a:lnSpc>
                <a:spcPct val="93000"/>
              </a:lnSpc>
            </a:pP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 In 1724 much of the chancel was demolished as being unsafe but in 1870 part of it was rebuilt. Between 1925 and 1932 considerably more work was done on the church, including measures to stabilise the tower, and the completion of  the chancel.</a:t>
            </a:r>
            <a:endParaRPr b="0" lang="en-GB" sz="1300" spc="-1" strike="noStrike">
              <a:solidFill>
                <a:srgbClr val="000000"/>
              </a:solidFill>
              <a:latin typeface="Arial"/>
            </a:endParaRPr>
          </a:p>
          <a:p>
            <a:pPr algn="just">
              <a:lnSpc>
                <a:spcPct val="93000"/>
              </a:lnSpc>
            </a:pPr>
            <a:r>
              <a:rPr b="0" lang="en-GB" sz="1300" spc="-1" strike="noStrike">
                <a:solidFill>
                  <a:srgbClr val="000000"/>
                </a:solidFill>
                <a:latin typeface="Times New Roman"/>
                <a:ea typeface="SimSun;宋体"/>
              </a:rPr>
              <a:t>- At Easter 2004 the Visitor Centre, recently incorporated into the church, was opened.</a:t>
            </a:r>
            <a:endParaRPr b="0" lang="en-GB" sz="1300" spc="-1" strike="noStrike">
              <a:solidFill>
                <a:srgbClr val="000000"/>
              </a:solidFill>
              <a:latin typeface="Arial"/>
            </a:endParaRPr>
          </a:p>
          <a:p>
            <a:pPr algn="just">
              <a:lnSpc>
                <a:spcPct val="93000"/>
              </a:lnSpc>
            </a:pPr>
            <a:endParaRPr b="0" lang="en-GB" sz="1300" spc="-1" strike="noStrike">
              <a:solidFill>
                <a:srgbClr val="000000"/>
              </a:solidFill>
              <a:latin typeface="Arial"/>
            </a:endParaRPr>
          </a:p>
          <a:p>
            <a:pPr>
              <a:lnSpc>
                <a:spcPct val="93000"/>
              </a:lnSpc>
            </a:pPr>
            <a:r>
              <a:rPr b="0" lang="en-GB" sz="1300" spc="-1" strike="noStrike">
                <a:solidFill>
                  <a:srgbClr val="000000"/>
                </a:solidFill>
                <a:latin typeface="Times New Roman"/>
                <a:ea typeface="SimSun;宋体"/>
              </a:rPr>
              <a:t>Information and illustrations relating to these events can be seen at various points in the church.  Please take a guide leaflet and enjoy your visit.</a:t>
            </a:r>
            <a:endParaRPr b="0" lang="en-GB" sz="1300" spc="-1" strike="noStrike">
              <a:solidFill>
                <a:srgbClr val="000000"/>
              </a:solidFill>
              <a:latin typeface="Arial"/>
            </a:endParaRPr>
          </a:p>
        </p:txBody>
      </p:sp>
    </p:spTree>
  </p:cSld>
  <p:transition spd="slow" advTm="32000">
    <p:dissolv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161</TotalTime>
  <Application>LibreOffice/6.3.1.2$Windows_X86_64 LibreOffice_project/b79626edf0065ac373bd1df5c28bd630b4424273</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2019-09-03T17:49:16Z</dcterms:created>
  <dc:creator/>
  <dc:description/>
  <dc:language>en-GB</dc:language>
  <cp:lastModifiedBy/>
  <dcterms:modified xsi:type="dcterms:W3CDTF">2019-09-20T11:47:37Z</dcterms:modified>
  <cp:revision>23</cp:revision>
  <dc:subject/>
  <dc:title>Slide 1</dc:title>
</cp:coreProperties>
</file>